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61" r:id="rId2"/>
    <p:sldId id="265" r:id="rId3"/>
    <p:sldId id="266" r:id="rId4"/>
    <p:sldId id="567" r:id="rId5"/>
    <p:sldId id="569" r:id="rId6"/>
    <p:sldId id="550" r:id="rId7"/>
    <p:sldId id="551" r:id="rId8"/>
    <p:sldId id="568" r:id="rId9"/>
    <p:sldId id="570" r:id="rId10"/>
    <p:sldId id="571" r:id="rId11"/>
    <p:sldId id="572" r:id="rId12"/>
    <p:sldId id="573" r:id="rId13"/>
    <p:sldId id="574" r:id="rId14"/>
    <p:sldId id="575" r:id="rId15"/>
    <p:sldId id="561" r:id="rId16"/>
    <p:sldId id="559" r:id="rId17"/>
    <p:sldId id="562" r:id="rId18"/>
    <p:sldId id="563" r:id="rId19"/>
    <p:sldId id="556" r:id="rId20"/>
    <p:sldId id="549" r:id="rId21"/>
    <p:sldId id="566" r:id="rId22"/>
    <p:sldId id="564" r:id="rId23"/>
    <p:sldId id="557" r:id="rId24"/>
    <p:sldId id="558" r:id="rId25"/>
    <p:sldId id="560" r:id="rId26"/>
    <p:sldId id="552" r:id="rId27"/>
    <p:sldId id="565" r:id="rId28"/>
    <p:sldId id="553" r:id="rId29"/>
    <p:sldId id="554" r:id="rId30"/>
    <p:sldId id="555" r:id="rId31"/>
    <p:sldId id="28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D21"/>
    <a:srgbClr val="EAA372"/>
    <a:srgbClr val="5BD4FF"/>
    <a:srgbClr val="00FF00"/>
    <a:srgbClr val="00FF09"/>
    <a:srgbClr val="D27263"/>
    <a:srgbClr val="6F97E7"/>
    <a:srgbClr val="BACDF4"/>
    <a:srgbClr val="D96EE4"/>
    <a:srgbClr val="5786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61" autoAdjust="0"/>
    <p:restoredTop sz="81533" autoAdjust="0"/>
  </p:normalViewPr>
  <p:slideViewPr>
    <p:cSldViewPr snapToGrid="0">
      <p:cViewPr varScale="1">
        <p:scale>
          <a:sx n="78" d="100"/>
          <a:sy n="78" d="100"/>
        </p:scale>
        <p:origin x="825" y="57"/>
      </p:cViewPr>
      <p:guideLst/>
    </p:cSldViewPr>
  </p:slideViewPr>
  <p:notesTextViewPr>
    <p:cViewPr>
      <p:scale>
        <a:sx n="1" d="1"/>
        <a:sy n="1" d="1"/>
      </p:scale>
      <p:origin x="0" y="0"/>
    </p:cViewPr>
  </p:notesText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142CF-922A-4443-AA59-79B0CF14386C}" type="datetimeFigureOut">
              <a:rPr lang="zh-CN" altLang="en-US" smtClean="0"/>
              <a:t>2025/2/20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CDE63-D6C1-4442-B6A4-1B30120525E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270289" y="6463288"/>
            <a:ext cx="1187450" cy="127295"/>
            <a:chOff x="-260350" y="6426200"/>
            <a:chExt cx="1218293" cy="120945"/>
          </a:xfrm>
        </p:grpSpPr>
        <p:cxnSp>
          <p:nvCxnSpPr>
            <p:cNvPr id="18" name="直接连接符 1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32" name="文本框 31"/>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3" name="组合 32"/>
          <p:cNvGrpSpPr/>
          <p:nvPr userDrawn="1"/>
        </p:nvGrpSpPr>
        <p:grpSpPr>
          <a:xfrm>
            <a:off x="2959034" y="6463288"/>
            <a:ext cx="9327596" cy="127295"/>
            <a:chOff x="2959034" y="6463288"/>
            <a:chExt cx="9327596" cy="127295"/>
          </a:xfrm>
        </p:grpSpPr>
        <p:grpSp>
          <p:nvGrpSpPr>
            <p:cNvPr id="34" name="组合 33"/>
            <p:cNvGrpSpPr/>
            <p:nvPr/>
          </p:nvGrpSpPr>
          <p:grpSpPr>
            <a:xfrm>
              <a:off x="2959034" y="6463288"/>
              <a:ext cx="1187450" cy="127295"/>
              <a:chOff x="-260350" y="6426200"/>
              <a:chExt cx="1218293" cy="120945"/>
            </a:xfrm>
          </p:grpSpPr>
          <p:cxnSp>
            <p:nvCxnSpPr>
              <p:cNvPr id="140" name="直接连接符 13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直接连接符 15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4121912" y="6463288"/>
              <a:ext cx="1187450" cy="127295"/>
              <a:chOff x="-260350" y="6426200"/>
              <a:chExt cx="1218293" cy="120945"/>
            </a:xfrm>
          </p:grpSpPr>
          <p:cxnSp>
            <p:nvCxnSpPr>
              <p:cNvPr id="126" name="直接连接符 12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5284790" y="6463288"/>
              <a:ext cx="1187450" cy="127295"/>
              <a:chOff x="-260350" y="6426200"/>
              <a:chExt cx="1218293" cy="120945"/>
            </a:xfrm>
          </p:grpSpPr>
          <p:cxnSp>
            <p:nvCxnSpPr>
              <p:cNvPr id="112" name="直接连接符 11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p:cNvGrpSpPr/>
            <p:nvPr/>
          </p:nvGrpSpPr>
          <p:grpSpPr>
            <a:xfrm>
              <a:off x="6447668" y="6463288"/>
              <a:ext cx="1187450" cy="127295"/>
              <a:chOff x="-260350" y="6426200"/>
              <a:chExt cx="1218293" cy="120945"/>
            </a:xfrm>
          </p:grpSpPr>
          <p:cxnSp>
            <p:nvCxnSpPr>
              <p:cNvPr id="98" name="直接连接符 9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p:cNvGrpSpPr/>
            <p:nvPr/>
          </p:nvGrpSpPr>
          <p:grpSpPr>
            <a:xfrm>
              <a:off x="7610546" y="6463288"/>
              <a:ext cx="1187450" cy="127295"/>
              <a:chOff x="-260350" y="6426200"/>
              <a:chExt cx="1218293" cy="120945"/>
            </a:xfrm>
          </p:grpSpPr>
          <p:cxnSp>
            <p:nvCxnSpPr>
              <p:cNvPr id="84" name="直接连接符 8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8773424" y="6463288"/>
              <a:ext cx="1187450" cy="127295"/>
              <a:chOff x="-260350" y="6426200"/>
              <a:chExt cx="1218293" cy="120945"/>
            </a:xfrm>
          </p:grpSpPr>
          <p:cxnSp>
            <p:nvCxnSpPr>
              <p:cNvPr id="70" name="直接连接符 6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0" name="组合 39"/>
            <p:cNvGrpSpPr/>
            <p:nvPr/>
          </p:nvGrpSpPr>
          <p:grpSpPr>
            <a:xfrm>
              <a:off x="9936302" y="6463288"/>
              <a:ext cx="1187450" cy="127295"/>
              <a:chOff x="-260350" y="6426200"/>
              <a:chExt cx="1218293" cy="120945"/>
            </a:xfrm>
          </p:grpSpPr>
          <p:cxnSp>
            <p:nvCxnSpPr>
              <p:cNvPr id="56" name="直接连接符 5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11099180" y="6463288"/>
              <a:ext cx="1187450" cy="127295"/>
              <a:chOff x="-260350" y="6426200"/>
              <a:chExt cx="1218293" cy="120945"/>
            </a:xfrm>
          </p:grpSpPr>
          <p:cxnSp>
            <p:nvCxnSpPr>
              <p:cNvPr id="42" name="直接连接符 4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4" name="图片 153"/>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5"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2025/2/20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2025/2/20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9" name="文本框 158"/>
          <p:cNvSpPr txBox="1"/>
          <p:nvPr userDrawn="1"/>
        </p:nvSpPr>
        <p:spPr>
          <a:xfrm>
            <a:off x="805951" y="-64704"/>
            <a:ext cx="3510140"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2.</a:t>
            </a:r>
            <a:r>
              <a:rPr lang="zh-CN" altLang="en-US" sz="4400" dirty="0">
                <a:solidFill>
                  <a:srgbClr val="DD6D21"/>
                </a:solidFill>
                <a:latin typeface="黑体" panose="02010609060101010101" pitchFamily="49" charset="-122"/>
                <a:ea typeface="黑体" panose="02010609060101010101" pitchFamily="49" charset="-122"/>
              </a:rPr>
              <a:t>用户体验</a:t>
            </a:r>
          </a:p>
        </p:txBody>
      </p:sp>
      <p:sp>
        <p:nvSpPr>
          <p:cNvPr id="160" name="矩形 159"/>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组合 162"/>
          <p:cNvGrpSpPr/>
          <p:nvPr userDrawn="1"/>
        </p:nvGrpSpPr>
        <p:grpSpPr>
          <a:xfrm>
            <a:off x="-270289" y="6463288"/>
            <a:ext cx="1187450" cy="127295"/>
            <a:chOff x="-260350" y="6426200"/>
            <a:chExt cx="1218293" cy="120945"/>
          </a:xfrm>
        </p:grpSpPr>
        <p:cxnSp>
          <p:nvCxnSpPr>
            <p:cNvPr id="164" name="直接连接符 16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直接连接符 16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直接连接符 16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直接连接符 16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直接连接符 17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直接连接符 17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直接连接符 17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直接连接符 17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178" name="文本框 177"/>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179" name="组合 178"/>
          <p:cNvGrpSpPr/>
          <p:nvPr userDrawn="1"/>
        </p:nvGrpSpPr>
        <p:grpSpPr>
          <a:xfrm>
            <a:off x="2959034" y="6463288"/>
            <a:ext cx="9327596" cy="127295"/>
            <a:chOff x="2959034" y="6463288"/>
            <a:chExt cx="9327596" cy="127295"/>
          </a:xfrm>
        </p:grpSpPr>
        <p:grpSp>
          <p:nvGrpSpPr>
            <p:cNvPr id="180" name="组合 179"/>
            <p:cNvGrpSpPr/>
            <p:nvPr/>
          </p:nvGrpSpPr>
          <p:grpSpPr>
            <a:xfrm>
              <a:off x="2959034" y="6463288"/>
              <a:ext cx="1187450" cy="127295"/>
              <a:chOff x="-260350" y="6426200"/>
              <a:chExt cx="1218293" cy="120945"/>
            </a:xfrm>
          </p:grpSpPr>
          <p:cxnSp>
            <p:nvCxnSpPr>
              <p:cNvPr id="286" name="直接连接符 28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87" name="直接连接符 28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8" name="直接连接符 28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9" name="直接连接符 28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0" name="直接连接符 28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1" name="直接连接符 29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2" name="直接连接符 29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3" name="直接连接符 29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4" name="直接连接符 29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5" name="直接连接符 29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6" name="直接连接符 29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7" name="直接连接符 29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8" name="直接连接符 29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9" name="直接连接符 29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1" name="组合 180"/>
            <p:cNvGrpSpPr/>
            <p:nvPr/>
          </p:nvGrpSpPr>
          <p:grpSpPr>
            <a:xfrm>
              <a:off x="4121912" y="6463288"/>
              <a:ext cx="1187450" cy="127295"/>
              <a:chOff x="-260350" y="6426200"/>
              <a:chExt cx="1218293" cy="120945"/>
            </a:xfrm>
          </p:grpSpPr>
          <p:cxnSp>
            <p:nvCxnSpPr>
              <p:cNvPr id="272" name="直接连接符 27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3" name="直接连接符 27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4" name="直接连接符 27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5" name="直接连接符 27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6" name="直接连接符 27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7" name="直接连接符 27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8" name="直接连接符 27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9" name="直接连接符 27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0" name="直接连接符 27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1" name="直接连接符 28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2" name="直接连接符 28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3" name="直接连接符 28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4" name="直接连接符 28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5" name="直接连接符 28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2" name="组合 181"/>
            <p:cNvGrpSpPr/>
            <p:nvPr/>
          </p:nvGrpSpPr>
          <p:grpSpPr>
            <a:xfrm>
              <a:off x="5284790" y="6463288"/>
              <a:ext cx="1187450" cy="127295"/>
              <a:chOff x="-260350" y="6426200"/>
              <a:chExt cx="1218293" cy="120945"/>
            </a:xfrm>
          </p:grpSpPr>
          <p:cxnSp>
            <p:nvCxnSpPr>
              <p:cNvPr id="258" name="直接连接符 25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59" name="直接连接符 25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直接连接符 25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1" name="直接连接符 26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直接连接符 26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直接连接符 26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4" name="直接连接符 26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5" name="直接连接符 26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6" name="直接连接符 26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7" name="直接连接符 26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8" name="直接连接符 26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9" name="直接连接符 26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0" name="直接连接符 26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1" name="直接连接符 27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3" name="组合 182"/>
            <p:cNvGrpSpPr/>
            <p:nvPr/>
          </p:nvGrpSpPr>
          <p:grpSpPr>
            <a:xfrm>
              <a:off x="6447668" y="6463288"/>
              <a:ext cx="1187450" cy="127295"/>
              <a:chOff x="-260350" y="6426200"/>
              <a:chExt cx="1218293" cy="120945"/>
            </a:xfrm>
          </p:grpSpPr>
          <p:cxnSp>
            <p:nvCxnSpPr>
              <p:cNvPr id="244" name="直接连接符 24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5" name="直接连接符 24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 name="直接连接符 24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7" name="直接连接符 24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8" name="直接连接符 24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9" name="直接连接符 24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0" name="直接连接符 24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 name="直接连接符 25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 name="直接连接符 25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3" name="直接连接符 25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4" name="直接连接符 25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5" name="直接连接符 25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6" name="直接连接符 25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直接连接符 25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4" name="组合 183"/>
            <p:cNvGrpSpPr/>
            <p:nvPr/>
          </p:nvGrpSpPr>
          <p:grpSpPr>
            <a:xfrm>
              <a:off x="7610546" y="6463288"/>
              <a:ext cx="1187450" cy="127295"/>
              <a:chOff x="-260350" y="6426200"/>
              <a:chExt cx="1218293" cy="120945"/>
            </a:xfrm>
          </p:grpSpPr>
          <p:cxnSp>
            <p:nvCxnSpPr>
              <p:cNvPr id="230" name="直接连接符 22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1" name="直接连接符 23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直接连接符 23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直接连接符 23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直接连接符 23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直接连接符 23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直接连接符 23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9" name="直接连接符 23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0" name="直接连接符 23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1" name="直接连接符 24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直接连接符 24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直接连接符 24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5" name="组合 184"/>
            <p:cNvGrpSpPr/>
            <p:nvPr/>
          </p:nvGrpSpPr>
          <p:grpSpPr>
            <a:xfrm>
              <a:off x="8773424" y="6463288"/>
              <a:ext cx="1187450" cy="127295"/>
              <a:chOff x="-260350" y="6426200"/>
              <a:chExt cx="1218293" cy="120945"/>
            </a:xfrm>
          </p:grpSpPr>
          <p:cxnSp>
            <p:nvCxnSpPr>
              <p:cNvPr id="216" name="直接连接符 21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直接连接符 21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直接连接符 22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直接连接符 22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直接连接符 22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直接连接符 22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直接连接符 22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6" name="直接连接符 22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8" name="直接连接符 22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9" name="直接连接符 22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6" name="组合 185"/>
            <p:cNvGrpSpPr/>
            <p:nvPr/>
          </p:nvGrpSpPr>
          <p:grpSpPr>
            <a:xfrm>
              <a:off x="9936302" y="6463288"/>
              <a:ext cx="1187450" cy="127295"/>
              <a:chOff x="-260350" y="6426200"/>
              <a:chExt cx="1218293" cy="120945"/>
            </a:xfrm>
          </p:grpSpPr>
          <p:cxnSp>
            <p:nvCxnSpPr>
              <p:cNvPr id="202" name="直接连接符 20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直接连接符 20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直接连接符 20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直接连接符 20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直接连接符 20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直接连接符 20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直接连接符 20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1" name="直接连接符 21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直接连接符 21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7" name="组合 186"/>
            <p:cNvGrpSpPr/>
            <p:nvPr/>
          </p:nvGrpSpPr>
          <p:grpSpPr>
            <a:xfrm>
              <a:off x="11099180" y="6463288"/>
              <a:ext cx="1187450" cy="127295"/>
              <a:chOff x="-260350" y="6426200"/>
              <a:chExt cx="1218293" cy="120945"/>
            </a:xfrm>
          </p:grpSpPr>
          <p:cxnSp>
            <p:nvCxnSpPr>
              <p:cNvPr id="188" name="直接连接符 18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直接连接符 19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直接连接符 19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直接连接符 19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直接连接符 19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直接连接符 19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直接连接符 19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直接连接符 20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311" name="图片 310"/>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312"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文本框 9"/>
          <p:cNvSpPr txBox="1"/>
          <p:nvPr userDrawn="1"/>
        </p:nvSpPr>
        <p:spPr>
          <a:xfrm>
            <a:off x="8055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3.</a:t>
            </a:r>
            <a:r>
              <a:rPr lang="zh-CN" altLang="en-US" sz="4400" dirty="0">
                <a:solidFill>
                  <a:srgbClr val="DD6D21"/>
                </a:solidFill>
                <a:latin typeface="黑体" panose="02010609060101010101" pitchFamily="49" charset="-122"/>
                <a:ea typeface="黑体" panose="02010609060101010101" pitchFamily="49" charset="-122"/>
              </a:rPr>
              <a:t>历史沿革</a:t>
            </a:r>
          </a:p>
        </p:txBody>
      </p:sp>
      <p:sp>
        <p:nvSpPr>
          <p:cNvPr id="11" name="矩形 10"/>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userDrawn="1"/>
        </p:nvGrpSpPr>
        <p:grpSpPr>
          <a:xfrm>
            <a:off x="-270289" y="6463288"/>
            <a:ext cx="1187450" cy="127295"/>
            <a:chOff x="-260350" y="6426200"/>
            <a:chExt cx="1218293" cy="120945"/>
          </a:xfrm>
        </p:grpSpPr>
        <p:cxnSp>
          <p:nvCxnSpPr>
            <p:cNvPr id="14" name="直接连接符 1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8" name="文本框 27"/>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9" name="组合 28"/>
          <p:cNvGrpSpPr/>
          <p:nvPr userDrawn="1"/>
        </p:nvGrpSpPr>
        <p:grpSpPr>
          <a:xfrm>
            <a:off x="2959034" y="6463288"/>
            <a:ext cx="1187450" cy="127295"/>
            <a:chOff x="-260350" y="6426200"/>
            <a:chExt cx="1218293" cy="120945"/>
          </a:xfrm>
        </p:grpSpPr>
        <p:cxnSp>
          <p:nvCxnSpPr>
            <p:cNvPr id="30" name="直接连接符 2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4" name="组合 43"/>
          <p:cNvGrpSpPr/>
          <p:nvPr userDrawn="1"/>
        </p:nvGrpSpPr>
        <p:grpSpPr>
          <a:xfrm>
            <a:off x="4121912" y="6463288"/>
            <a:ext cx="1187450" cy="127295"/>
            <a:chOff x="-260350" y="6426200"/>
            <a:chExt cx="1218293" cy="120945"/>
          </a:xfrm>
        </p:grpSpPr>
        <p:cxnSp>
          <p:nvCxnSpPr>
            <p:cNvPr id="45" name="直接连接符 4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59" name="组合 58"/>
          <p:cNvGrpSpPr/>
          <p:nvPr userDrawn="1"/>
        </p:nvGrpSpPr>
        <p:grpSpPr>
          <a:xfrm>
            <a:off x="5284790" y="6463288"/>
            <a:ext cx="1187450" cy="127295"/>
            <a:chOff x="-260350" y="6426200"/>
            <a:chExt cx="1218293" cy="120945"/>
          </a:xfrm>
        </p:grpSpPr>
        <p:cxnSp>
          <p:nvCxnSpPr>
            <p:cNvPr id="60" name="直接连接符 5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74" name="组合 73"/>
          <p:cNvGrpSpPr/>
          <p:nvPr userDrawn="1"/>
        </p:nvGrpSpPr>
        <p:grpSpPr>
          <a:xfrm>
            <a:off x="6447668" y="6463288"/>
            <a:ext cx="1187450" cy="127295"/>
            <a:chOff x="-260350" y="6426200"/>
            <a:chExt cx="1218293" cy="120945"/>
          </a:xfrm>
        </p:grpSpPr>
        <p:cxnSp>
          <p:nvCxnSpPr>
            <p:cNvPr id="75" name="直接连接符 7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89" name="组合 88"/>
          <p:cNvGrpSpPr/>
          <p:nvPr userDrawn="1"/>
        </p:nvGrpSpPr>
        <p:grpSpPr>
          <a:xfrm>
            <a:off x="7610546" y="6463288"/>
            <a:ext cx="1187450" cy="127295"/>
            <a:chOff x="-260350" y="6426200"/>
            <a:chExt cx="1218293" cy="120945"/>
          </a:xfrm>
        </p:grpSpPr>
        <p:cxnSp>
          <p:nvCxnSpPr>
            <p:cNvPr id="90" name="直接连接符 8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04" name="组合 103"/>
          <p:cNvGrpSpPr/>
          <p:nvPr userDrawn="1"/>
        </p:nvGrpSpPr>
        <p:grpSpPr>
          <a:xfrm>
            <a:off x="8773424" y="6463288"/>
            <a:ext cx="1187450" cy="127295"/>
            <a:chOff x="-260350" y="6426200"/>
            <a:chExt cx="1218293" cy="120945"/>
          </a:xfrm>
        </p:grpSpPr>
        <p:cxnSp>
          <p:nvCxnSpPr>
            <p:cNvPr id="105" name="直接连接符 10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19" name="组合 118"/>
          <p:cNvGrpSpPr/>
          <p:nvPr userDrawn="1"/>
        </p:nvGrpSpPr>
        <p:grpSpPr>
          <a:xfrm>
            <a:off x="9936302" y="6463288"/>
            <a:ext cx="1187450" cy="127295"/>
            <a:chOff x="-260350" y="6426200"/>
            <a:chExt cx="1218293" cy="120945"/>
          </a:xfrm>
        </p:grpSpPr>
        <p:cxnSp>
          <p:nvCxnSpPr>
            <p:cNvPr id="120" name="直接连接符 11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34" name="组合 133"/>
          <p:cNvGrpSpPr/>
          <p:nvPr userDrawn="1"/>
        </p:nvGrpSpPr>
        <p:grpSpPr>
          <a:xfrm>
            <a:off x="11099180" y="6463288"/>
            <a:ext cx="1187450" cy="127295"/>
            <a:chOff x="-260350" y="6426200"/>
            <a:chExt cx="1218293" cy="120945"/>
          </a:xfrm>
        </p:grpSpPr>
        <p:cxnSp>
          <p:nvCxnSpPr>
            <p:cNvPr id="135" name="直接连接符 13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pic>
        <p:nvPicPr>
          <p:cNvPr id="149" name="图片 148"/>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0"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文本框 10"/>
          <p:cNvSpPr txBox="1"/>
          <p:nvPr userDrawn="1"/>
        </p:nvSpPr>
        <p:spPr>
          <a:xfrm>
            <a:off x="8436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1.</a:t>
            </a:r>
            <a:r>
              <a:rPr lang="zh-CN" altLang="en-US" sz="4400" dirty="0">
                <a:solidFill>
                  <a:srgbClr val="DD6D21"/>
                </a:solidFill>
                <a:latin typeface="黑体" panose="02010609060101010101" pitchFamily="49" charset="-122"/>
                <a:ea typeface="黑体" panose="02010609060101010101" pitchFamily="49" charset="-122"/>
              </a:rPr>
              <a:t>背景知识</a:t>
            </a:r>
          </a:p>
        </p:txBody>
      </p:sp>
      <p:sp>
        <p:nvSpPr>
          <p:cNvPr id="12" name="矩形 11"/>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270289" y="6463288"/>
            <a:ext cx="1187450" cy="127295"/>
            <a:chOff x="-260350" y="6426200"/>
            <a:chExt cx="1218293" cy="120945"/>
          </a:xfrm>
        </p:grpSpPr>
        <p:cxnSp>
          <p:nvCxnSpPr>
            <p:cNvPr id="15" name="直接连接符 1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9" name="文本框 28"/>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0" name="组合 29"/>
          <p:cNvGrpSpPr/>
          <p:nvPr userDrawn="1"/>
        </p:nvGrpSpPr>
        <p:grpSpPr>
          <a:xfrm>
            <a:off x="2959034" y="6463288"/>
            <a:ext cx="9327596" cy="127295"/>
            <a:chOff x="2959034" y="6463288"/>
            <a:chExt cx="9327596" cy="127295"/>
          </a:xfrm>
        </p:grpSpPr>
        <p:grpSp>
          <p:nvGrpSpPr>
            <p:cNvPr id="31" name="组合 30"/>
            <p:cNvGrpSpPr/>
            <p:nvPr/>
          </p:nvGrpSpPr>
          <p:grpSpPr>
            <a:xfrm>
              <a:off x="2959034" y="6463288"/>
              <a:ext cx="1187450" cy="127295"/>
              <a:chOff x="-260350" y="6426200"/>
              <a:chExt cx="1218293" cy="120945"/>
            </a:xfrm>
          </p:grpSpPr>
          <p:cxnSp>
            <p:nvCxnSpPr>
              <p:cNvPr id="137" name="直接连接符 136"/>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4121912" y="6463288"/>
              <a:ext cx="1187450" cy="127295"/>
              <a:chOff x="-260350" y="6426200"/>
              <a:chExt cx="1218293" cy="120945"/>
            </a:xfrm>
          </p:grpSpPr>
          <p:cxnSp>
            <p:nvCxnSpPr>
              <p:cNvPr id="123" name="直接连接符 122"/>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5284790" y="6463288"/>
              <a:ext cx="1187450" cy="127295"/>
              <a:chOff x="-260350" y="6426200"/>
              <a:chExt cx="1218293" cy="120945"/>
            </a:xfrm>
          </p:grpSpPr>
          <p:cxnSp>
            <p:nvCxnSpPr>
              <p:cNvPr id="109" name="直接连接符 108"/>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4" name="组合 33"/>
            <p:cNvGrpSpPr/>
            <p:nvPr/>
          </p:nvGrpSpPr>
          <p:grpSpPr>
            <a:xfrm>
              <a:off x="6447668" y="6463288"/>
              <a:ext cx="1187450" cy="127295"/>
              <a:chOff x="-260350" y="6426200"/>
              <a:chExt cx="1218293" cy="120945"/>
            </a:xfrm>
          </p:grpSpPr>
          <p:cxnSp>
            <p:nvCxnSpPr>
              <p:cNvPr id="95" name="直接连接符 94"/>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7610546" y="6463288"/>
              <a:ext cx="1187450" cy="127295"/>
              <a:chOff x="-260350" y="6426200"/>
              <a:chExt cx="1218293" cy="120945"/>
            </a:xfrm>
          </p:grpSpPr>
          <p:cxnSp>
            <p:nvCxnSpPr>
              <p:cNvPr id="81" name="直接连接符 80"/>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8773424" y="6463288"/>
              <a:ext cx="1187450" cy="127295"/>
              <a:chOff x="-260350" y="6426200"/>
              <a:chExt cx="1218293" cy="120945"/>
            </a:xfrm>
          </p:grpSpPr>
          <p:cxnSp>
            <p:nvCxnSpPr>
              <p:cNvPr id="67" name="直接连接符 66"/>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p:cNvGrpSpPr/>
            <p:nvPr/>
          </p:nvGrpSpPr>
          <p:grpSpPr>
            <a:xfrm>
              <a:off x="9936302" y="6463288"/>
              <a:ext cx="1187450" cy="127295"/>
              <a:chOff x="-260350" y="6426200"/>
              <a:chExt cx="1218293" cy="120945"/>
            </a:xfrm>
          </p:grpSpPr>
          <p:cxnSp>
            <p:nvCxnSpPr>
              <p:cNvPr id="53" name="直接连接符 52"/>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p:cNvGrpSpPr/>
            <p:nvPr/>
          </p:nvGrpSpPr>
          <p:grpSpPr>
            <a:xfrm>
              <a:off x="11099180" y="6463288"/>
              <a:ext cx="1187450" cy="127295"/>
              <a:chOff x="-260350" y="6426200"/>
              <a:chExt cx="1218293" cy="120945"/>
            </a:xfrm>
          </p:grpSpPr>
          <p:cxnSp>
            <p:nvCxnSpPr>
              <p:cNvPr id="39" name="直接连接符 38"/>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1" name="图片 150"/>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2" name="竖排文字占位符 2"/>
          <p:cNvSpPr txBox="1"/>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2025/2/20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54403" y="101568"/>
            <a:ext cx="10515600" cy="974758"/>
          </a:xfrm>
          <a:prstGeom prst="rect">
            <a:avLst/>
          </a:prstGeom>
        </p:spPr>
        <p:txBody>
          <a:bodyPr>
            <a:normAutofit/>
          </a:bodyPr>
          <a:lstStyle>
            <a:lvl1pPr>
              <a:defRPr lang="zh-CN" altLang="en-US" sz="4400" kern="1200" dirty="0">
                <a:solidFill>
                  <a:srgbClr val="DD6D21"/>
                </a:solidFill>
                <a:latin typeface="黑体" panose="02010609060101010101" pitchFamily="49" charset="-122"/>
                <a:ea typeface="黑体" panose="02010609060101010101" pitchFamily="49" charset="-122"/>
                <a:cs typeface="+mn-cs"/>
              </a:defRPr>
            </a:lvl1pPr>
          </a:lstStyle>
          <a:p>
            <a:r>
              <a:rPr lang="zh-CN" altLang="en-US" dirty="0"/>
              <a:t>单击此处编辑母版标题样式</a:t>
            </a:r>
          </a:p>
        </p:txBody>
      </p:sp>
      <p:sp>
        <p:nvSpPr>
          <p:cNvPr id="6" name="矩形 5"/>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grpSp>
        <p:nvGrpSpPr>
          <p:cNvPr id="9" name="组合 8"/>
          <p:cNvGrpSpPr/>
          <p:nvPr userDrawn="1"/>
        </p:nvGrpSpPr>
        <p:grpSpPr>
          <a:xfrm>
            <a:off x="-270289" y="6463288"/>
            <a:ext cx="1187450" cy="127295"/>
            <a:chOff x="-260350" y="6426200"/>
            <a:chExt cx="1218293" cy="120945"/>
          </a:xfrm>
        </p:grpSpPr>
        <p:cxnSp>
          <p:nvCxnSpPr>
            <p:cNvPr id="10" name="直接连接符 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4" name="文本框 23"/>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5" name="组合 24"/>
          <p:cNvGrpSpPr/>
          <p:nvPr userDrawn="1"/>
        </p:nvGrpSpPr>
        <p:grpSpPr>
          <a:xfrm>
            <a:off x="2959034" y="6463288"/>
            <a:ext cx="9327596" cy="127295"/>
            <a:chOff x="2959034" y="6463288"/>
            <a:chExt cx="9327596" cy="127295"/>
          </a:xfrm>
        </p:grpSpPr>
        <p:grpSp>
          <p:nvGrpSpPr>
            <p:cNvPr id="26" name="组合 25"/>
            <p:cNvGrpSpPr/>
            <p:nvPr/>
          </p:nvGrpSpPr>
          <p:grpSpPr>
            <a:xfrm>
              <a:off x="2959034" y="6463288"/>
              <a:ext cx="1187450" cy="127295"/>
              <a:chOff x="-260350" y="6426200"/>
              <a:chExt cx="1218293" cy="120945"/>
            </a:xfrm>
          </p:grpSpPr>
          <p:cxnSp>
            <p:nvCxnSpPr>
              <p:cNvPr id="132" name="直接连接符 13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7" name="组合 26"/>
            <p:cNvGrpSpPr/>
            <p:nvPr/>
          </p:nvGrpSpPr>
          <p:grpSpPr>
            <a:xfrm>
              <a:off x="4121912" y="6463288"/>
              <a:ext cx="1187450" cy="127295"/>
              <a:chOff x="-260350" y="6426200"/>
              <a:chExt cx="1218293" cy="120945"/>
            </a:xfrm>
          </p:grpSpPr>
          <p:cxnSp>
            <p:nvCxnSpPr>
              <p:cNvPr id="118" name="直接连接符 11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8" name="组合 27"/>
            <p:cNvGrpSpPr/>
            <p:nvPr/>
          </p:nvGrpSpPr>
          <p:grpSpPr>
            <a:xfrm>
              <a:off x="5284790" y="6463288"/>
              <a:ext cx="1187450" cy="127295"/>
              <a:chOff x="-260350" y="6426200"/>
              <a:chExt cx="1218293" cy="120945"/>
            </a:xfrm>
          </p:grpSpPr>
          <p:cxnSp>
            <p:nvCxnSpPr>
              <p:cNvPr id="104" name="直接连接符 10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9" name="组合 28"/>
            <p:cNvGrpSpPr/>
            <p:nvPr/>
          </p:nvGrpSpPr>
          <p:grpSpPr>
            <a:xfrm>
              <a:off x="6447668" y="6463288"/>
              <a:ext cx="1187450" cy="127295"/>
              <a:chOff x="-260350" y="6426200"/>
              <a:chExt cx="1218293" cy="120945"/>
            </a:xfrm>
          </p:grpSpPr>
          <p:cxnSp>
            <p:nvCxnSpPr>
              <p:cNvPr id="90" name="直接连接符 89"/>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0" name="组合 29"/>
            <p:cNvGrpSpPr/>
            <p:nvPr/>
          </p:nvGrpSpPr>
          <p:grpSpPr>
            <a:xfrm>
              <a:off x="7610546" y="6463288"/>
              <a:ext cx="1187450" cy="127295"/>
              <a:chOff x="-260350" y="6426200"/>
              <a:chExt cx="1218293" cy="120945"/>
            </a:xfrm>
          </p:grpSpPr>
          <p:cxnSp>
            <p:nvCxnSpPr>
              <p:cNvPr id="76" name="直接连接符 75"/>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1" name="组合 30"/>
            <p:cNvGrpSpPr/>
            <p:nvPr/>
          </p:nvGrpSpPr>
          <p:grpSpPr>
            <a:xfrm>
              <a:off x="8773424" y="6463288"/>
              <a:ext cx="1187450" cy="127295"/>
              <a:chOff x="-260350" y="6426200"/>
              <a:chExt cx="1218293" cy="120945"/>
            </a:xfrm>
          </p:grpSpPr>
          <p:cxnSp>
            <p:nvCxnSpPr>
              <p:cNvPr id="62" name="直接连接符 61"/>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9936302" y="6463288"/>
              <a:ext cx="1187450" cy="127295"/>
              <a:chOff x="-260350" y="6426200"/>
              <a:chExt cx="1218293" cy="120945"/>
            </a:xfrm>
          </p:grpSpPr>
          <p:cxnSp>
            <p:nvCxnSpPr>
              <p:cNvPr id="48" name="直接连接符 47"/>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11099180" y="6463288"/>
              <a:ext cx="1187450" cy="127295"/>
              <a:chOff x="-260350" y="6426200"/>
              <a:chExt cx="1218293" cy="120945"/>
            </a:xfrm>
          </p:grpSpPr>
          <p:cxnSp>
            <p:nvCxnSpPr>
              <p:cNvPr id="34" name="直接连接符 33"/>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sp>
        <p:nvSpPr>
          <p:cNvPr id="146" name="竖排文字占位符 2"/>
          <p:cNvSpPr>
            <a:spLocks noGrp="1"/>
          </p:cNvSpPr>
          <p:nvPr>
            <p:ph type="body" orient="vert" idx="1"/>
          </p:nvPr>
        </p:nvSpPr>
        <p:spPr>
          <a:xfrm>
            <a:off x="954403" y="1638300"/>
            <a:ext cx="10515600" cy="4429690"/>
          </a:xfrm>
          <a:prstGeom prst="rect">
            <a:avLst/>
          </a:prstGeom>
        </p:spPr>
        <p:txBody>
          <a:bodyPr vert="horz"/>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2025/2/20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2025/2/20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2025/2/20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3681E-7F57-4249-ACA7-16CB460D58D2}" type="datetimeFigureOut">
              <a:rPr lang="zh-CN" altLang="en-US" smtClean="0"/>
              <a:t>2025/2/20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A489-56EA-4CD6-B0D1-D4C3904B976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hyperlink" Target="mailto:jclin@xmu.edu.cn" TargetMode="Externa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hyperlink" Target="https://www.icourse163.org/spoc/course/XMU-1467001165"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hyperlink" Target="https://www.icourse163.org/spoc/course/SY-1458258161"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hyperlink" Target="https://wmooc.icourses.cn/mkt2.html"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50570" y="-1098227"/>
            <a:ext cx="8839200" cy="883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8926" b="5371"/>
          <a:stretch>
            <a:fillRect/>
          </a:stretch>
        </p:blipFill>
        <p:spPr>
          <a:xfrm flipH="1">
            <a:off x="3378598" y="-1"/>
            <a:ext cx="8813402" cy="6858000"/>
          </a:xfrm>
          <a:prstGeom prst="rect">
            <a:avLst/>
          </a:prstGeom>
        </p:spPr>
      </p:pic>
      <p:sp>
        <p:nvSpPr>
          <p:cNvPr id="8" name="任意多边形: 形状 7"/>
          <p:cNvSpPr/>
          <p:nvPr/>
        </p:nvSpPr>
        <p:spPr>
          <a:xfrm>
            <a:off x="0" y="0"/>
            <a:ext cx="7482442"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1" fmla="*/ 12700 w 8064500"/>
              <a:gd name="connsiteY0-2" fmla="*/ 0 h 6870700"/>
              <a:gd name="connsiteX1-3" fmla="*/ 8064500 w 8064500"/>
              <a:gd name="connsiteY1-4" fmla="*/ 0 h 6870700"/>
              <a:gd name="connsiteX2-5" fmla="*/ 3911600 w 8064500"/>
              <a:gd name="connsiteY2-6" fmla="*/ 6870700 h 6870700"/>
              <a:gd name="connsiteX3-7" fmla="*/ 0 w 8064500"/>
              <a:gd name="connsiteY3-8" fmla="*/ 6870700 h 6870700"/>
              <a:gd name="connsiteX4-9" fmla="*/ 12700 w 8064500"/>
              <a:gd name="connsiteY4-10" fmla="*/ 0 h 6870700"/>
              <a:gd name="connsiteX0-11" fmla="*/ 12700 w 6807200"/>
              <a:gd name="connsiteY0-12" fmla="*/ 0 h 6870700"/>
              <a:gd name="connsiteX1-13" fmla="*/ 6807200 w 6807200"/>
              <a:gd name="connsiteY1-14" fmla="*/ 0 h 6870700"/>
              <a:gd name="connsiteX2-15" fmla="*/ 3911600 w 6807200"/>
              <a:gd name="connsiteY2-16" fmla="*/ 6870700 h 6870700"/>
              <a:gd name="connsiteX3-17" fmla="*/ 0 w 6807200"/>
              <a:gd name="connsiteY3-18" fmla="*/ 6870700 h 6870700"/>
              <a:gd name="connsiteX4-19" fmla="*/ 12700 w 6807200"/>
              <a:gd name="connsiteY4-20" fmla="*/ 0 h 6870700"/>
              <a:gd name="connsiteX0-21" fmla="*/ 12700 w 6807200"/>
              <a:gd name="connsiteY0-22" fmla="*/ 0 h 6870700"/>
              <a:gd name="connsiteX1-23" fmla="*/ 6807200 w 6807200"/>
              <a:gd name="connsiteY1-24" fmla="*/ 0 h 6870700"/>
              <a:gd name="connsiteX2-25" fmla="*/ 3911600 w 6807200"/>
              <a:gd name="connsiteY2-26" fmla="*/ 6870700 h 6870700"/>
              <a:gd name="connsiteX3-27" fmla="*/ 0 w 6807200"/>
              <a:gd name="connsiteY3-28" fmla="*/ 6870700 h 6870700"/>
              <a:gd name="connsiteX4-29" fmla="*/ 12700 w 6807200"/>
              <a:gd name="connsiteY4-30" fmla="*/ 0 h 6870700"/>
              <a:gd name="connsiteX0-31" fmla="*/ 12700 w 6807200"/>
              <a:gd name="connsiteY0-32" fmla="*/ 0 h 6870700"/>
              <a:gd name="connsiteX1-33" fmla="*/ 6807200 w 6807200"/>
              <a:gd name="connsiteY1-34" fmla="*/ 0 h 6870700"/>
              <a:gd name="connsiteX2-35" fmla="*/ 3911600 w 6807200"/>
              <a:gd name="connsiteY2-36" fmla="*/ 6870700 h 6870700"/>
              <a:gd name="connsiteX3-37" fmla="*/ 0 w 6807200"/>
              <a:gd name="connsiteY3-38" fmla="*/ 6870700 h 6870700"/>
              <a:gd name="connsiteX4-39" fmla="*/ 12700 w 6807200"/>
              <a:gd name="connsiteY4-40" fmla="*/ 0 h 6870700"/>
              <a:gd name="connsiteX0-41" fmla="*/ 12700 w 6807200"/>
              <a:gd name="connsiteY0-42" fmla="*/ 0 h 6870700"/>
              <a:gd name="connsiteX1-43" fmla="*/ 6807200 w 6807200"/>
              <a:gd name="connsiteY1-44" fmla="*/ 0 h 6870700"/>
              <a:gd name="connsiteX2-45" fmla="*/ 3911600 w 6807200"/>
              <a:gd name="connsiteY2-46" fmla="*/ 6870700 h 6870700"/>
              <a:gd name="connsiteX3-47" fmla="*/ 0 w 6807200"/>
              <a:gd name="connsiteY3-48" fmla="*/ 6870700 h 6870700"/>
              <a:gd name="connsiteX4-49" fmla="*/ 12700 w 6807200"/>
              <a:gd name="connsiteY4-50" fmla="*/ 0 h 6870700"/>
              <a:gd name="connsiteX0-51" fmla="*/ 12700 w 6807200"/>
              <a:gd name="connsiteY0-52" fmla="*/ 0 h 6870700"/>
              <a:gd name="connsiteX1-53" fmla="*/ 6807200 w 6807200"/>
              <a:gd name="connsiteY1-54" fmla="*/ 0 h 6870700"/>
              <a:gd name="connsiteX2-55" fmla="*/ 3048000 w 6807200"/>
              <a:gd name="connsiteY2-56" fmla="*/ 6870700 h 6870700"/>
              <a:gd name="connsiteX3-57" fmla="*/ 0 w 6807200"/>
              <a:gd name="connsiteY3-58" fmla="*/ 6870700 h 6870700"/>
              <a:gd name="connsiteX4-59" fmla="*/ 12700 w 6807200"/>
              <a:gd name="connsiteY4-60" fmla="*/ 0 h 6870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pattFill prst="pct20">
            <a:fgClr>
              <a:srgbClr val="EAA37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p:cNvSpPr/>
          <p:nvPr/>
        </p:nvSpPr>
        <p:spPr>
          <a:xfrm>
            <a:off x="0" y="-1"/>
            <a:ext cx="12192000" cy="6858000"/>
          </a:xfrm>
          <a:prstGeom prst="rect">
            <a:avLst/>
          </a:prstGeom>
          <a:gradFill flip="none" rotWithShape="1">
            <a:gsLst>
              <a:gs pos="36288">
                <a:srgbClr val="FFFFFF"/>
              </a:gs>
              <a:gs pos="100000">
                <a:schemeClr val="bg1">
                  <a:alpha val="0"/>
                </a:schemeClr>
              </a:gs>
              <a:gs pos="74350">
                <a:srgbClr val="FFFFFF">
                  <a:alpha val="16000"/>
                </a:srgbClr>
              </a:gs>
              <a:gs pos="62000">
                <a:srgbClr val="FFFFFF">
                  <a:alpha val="13000"/>
                </a:srgbClr>
              </a:gs>
              <a:gs pos="50000">
                <a:schemeClr val="bg1"/>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2762923" y="12700"/>
            <a:ext cx="9837981" cy="6858000"/>
          </a:xfrm>
          <a:prstGeom prst="rect">
            <a:avLst/>
          </a:prstGeom>
          <a:gradFill flip="none" rotWithShape="1">
            <a:gsLst>
              <a:gs pos="22000">
                <a:srgbClr val="FFFFFF">
                  <a:alpha val="0"/>
                </a:srgbClr>
              </a:gs>
              <a:gs pos="100000">
                <a:schemeClr val="bg1"/>
              </a:gs>
              <a:gs pos="85000">
                <a:schemeClr val="bg1">
                  <a:alpha val="92000"/>
                </a:schemeClr>
              </a:gs>
              <a:gs pos="69000">
                <a:schemeClr val="bg1"/>
              </a:gs>
              <a:gs pos="0">
                <a:schemeClr val="bg1">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72820" y="3752870"/>
            <a:ext cx="6050007" cy="1881348"/>
            <a:chOff x="572820" y="3752870"/>
            <a:chExt cx="6050007" cy="1881348"/>
          </a:xfrm>
        </p:grpSpPr>
        <p:sp>
          <p:nvSpPr>
            <p:cNvPr id="43" name="文本框 42"/>
            <p:cNvSpPr txBox="1"/>
            <p:nvPr/>
          </p:nvSpPr>
          <p:spPr>
            <a:xfrm>
              <a:off x="572820" y="3752870"/>
              <a:ext cx="5992560" cy="584775"/>
            </a:xfrm>
            <a:prstGeom prst="rect">
              <a:avLst/>
            </a:prstGeom>
            <a:noFill/>
          </p:spPr>
          <p:txBody>
            <a:bodyPr wrap="square" rtlCol="0">
              <a:spAutoFit/>
            </a:bodyPr>
            <a:lstStyle/>
            <a:p>
              <a:r>
                <a:rPr lang="zh-CN" altLang="en-US" sz="3200" dirty="0">
                  <a:solidFill>
                    <a:srgbClr val="DD6D21"/>
                  </a:solidFill>
                  <a:latin typeface="微软雅黑" panose="020B0503020204020204" pitchFamily="34" charset="-122"/>
                  <a:ea typeface="微软雅黑" panose="020B0503020204020204" pitchFamily="34" charset="-122"/>
                </a:rPr>
                <a:t>课程概况</a:t>
              </a:r>
              <a:endParaRPr lang="en-US" altLang="zh-CN" sz="3200" dirty="0">
                <a:solidFill>
                  <a:srgbClr val="DD6D21"/>
                </a:solidFill>
                <a:latin typeface="微软雅黑" panose="020B0503020204020204" pitchFamily="34" charset="-122"/>
                <a:ea typeface="微软雅黑" panose="020B0503020204020204" pitchFamily="34" charset="-122"/>
              </a:endParaRPr>
            </a:p>
          </p:txBody>
        </p:sp>
        <p:sp>
          <p:nvSpPr>
            <p:cNvPr id="50" name="矩形: 圆角 49"/>
            <p:cNvSpPr/>
            <p:nvPr/>
          </p:nvSpPr>
          <p:spPr>
            <a:xfrm>
              <a:off x="807734" y="5130724"/>
              <a:ext cx="21638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矩形: 圆角 50"/>
            <p:cNvSpPr/>
            <p:nvPr/>
          </p:nvSpPr>
          <p:spPr>
            <a:xfrm>
              <a:off x="3371135" y="5130724"/>
              <a:ext cx="26674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文本框 45"/>
            <p:cNvSpPr txBox="1"/>
            <p:nvPr/>
          </p:nvSpPr>
          <p:spPr>
            <a:xfrm>
              <a:off x="847053" y="5182416"/>
              <a:ext cx="202929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主讲：林俊聪</a:t>
              </a:r>
            </a:p>
          </p:txBody>
        </p:sp>
        <p:sp>
          <p:nvSpPr>
            <p:cNvPr id="48" name="文本框 47"/>
            <p:cNvSpPr txBox="1"/>
            <p:nvPr/>
          </p:nvSpPr>
          <p:spPr>
            <a:xfrm>
              <a:off x="3428587" y="5182416"/>
              <a:ext cx="266741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邮箱：</a:t>
              </a:r>
              <a:r>
                <a:rPr lang="en-US" altLang="zh-CN" sz="1600" dirty="0">
                  <a:solidFill>
                    <a:schemeClr val="bg1"/>
                  </a:solidFill>
                  <a:latin typeface="微软雅黑" panose="020B0503020204020204" pitchFamily="34" charset="-122"/>
                  <a:ea typeface="微软雅黑" panose="020B0503020204020204" pitchFamily="34" charset="-122"/>
                  <a:hlinkClick r:id="rId4"/>
                </a:rPr>
                <a:t>jclin@xmu.edu.cn</a:t>
              </a:r>
              <a:r>
                <a:rPr lang="en-US" altLang="zh-CN" sz="16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a:xfrm>
              <a:off x="630267" y="4304258"/>
              <a:ext cx="5992560" cy="0"/>
            </a:xfrm>
            <a:prstGeom prst="line">
              <a:avLst/>
            </a:prstGeom>
            <a:ln w="19050">
              <a:solidFill>
                <a:srgbClr val="DD6D2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16132" y="4400201"/>
              <a:ext cx="5784668" cy="338554"/>
            </a:xfrm>
            <a:prstGeom prst="rect">
              <a:avLst/>
            </a:prstGeom>
            <a:noFill/>
          </p:spPr>
          <p:txBody>
            <a:bodyPr wrap="square" rtlCol="0">
              <a:spAutoFit/>
            </a:bodyPr>
            <a:lstStyle/>
            <a:p>
              <a:r>
                <a:rPr lang="en-US" altLang="zh-CN" sz="1600" dirty="0">
                  <a:solidFill>
                    <a:srgbClr val="DD6D21"/>
                  </a:solidFill>
                  <a:latin typeface="微软雅黑" panose="020B0503020204020204" pitchFamily="34" charset="-122"/>
                  <a:ea typeface="微软雅黑" panose="020B0503020204020204" pitchFamily="34" charset="-122"/>
                </a:rPr>
                <a:t>Course Overview</a:t>
              </a:r>
            </a:p>
          </p:txBody>
        </p:sp>
      </p:grpSp>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441906" y="5295433"/>
            <a:ext cx="3031610" cy="2795219"/>
          </a:xfrm>
          <a:prstGeom prst="rect">
            <a:avLst/>
          </a:prstGeom>
        </p:spPr>
      </p:pic>
      <p:pic>
        <p:nvPicPr>
          <p:cNvPr id="56" name="图片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794011">
            <a:off x="8277090" y="4670210"/>
            <a:ext cx="2254534" cy="2078736"/>
          </a:xfrm>
          <a:prstGeom prst="rect">
            <a:avLst/>
          </a:prstGeom>
        </p:spPr>
      </p:pic>
      <p:pic>
        <p:nvPicPr>
          <p:cNvPr id="57" name="图片 56"/>
          <p:cNvPicPr>
            <a:picLocks noChangeAspect="1"/>
          </p:cNvPicPr>
          <p:nvPr/>
        </p:nvPicPr>
        <p:blipFill rotWithShape="1">
          <a:blip r:embed="rId7" cstate="print">
            <a:extLst>
              <a:ext uri="{28A0092B-C50C-407E-A947-70E740481C1C}">
                <a14:useLocalDpi xmlns:a14="http://schemas.microsoft.com/office/drawing/2010/main" val="0"/>
              </a:ext>
            </a:extLst>
          </a:blip>
          <a:srcRect t="32634" r="37155"/>
          <a:stretch>
            <a:fillRect/>
          </a:stretch>
        </p:blipFill>
        <p:spPr>
          <a:xfrm>
            <a:off x="10027612" y="-12842"/>
            <a:ext cx="2164388" cy="2139179"/>
          </a:xfrm>
          <a:prstGeom prst="rect">
            <a:avLst/>
          </a:prstGeom>
        </p:spPr>
      </p:pic>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1129505" y="5879832"/>
            <a:ext cx="1693157" cy="1561132"/>
          </a:xfrm>
          <a:prstGeom prst="rect">
            <a:avLst/>
          </a:prstGeom>
        </p:spPr>
      </p:pic>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9070">
            <a:off x="3874321" y="-550200"/>
            <a:ext cx="1693157" cy="1561132"/>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5449070">
            <a:off x="5724505" y="-538538"/>
            <a:ext cx="2041603" cy="1882408"/>
          </a:xfrm>
          <a:prstGeom prst="rect">
            <a:avLst/>
          </a:prstGeom>
        </p:spPr>
      </p:pic>
      <p:pic>
        <p:nvPicPr>
          <p:cNvPr id="58" name="图片 57"/>
          <p:cNvPicPr>
            <a:picLocks noChangeAspect="1"/>
          </p:cNvPicPr>
          <p:nvPr/>
        </p:nvPicPr>
        <p:blipFill>
          <a:blip r:embed="rId10" cstate="hqprint">
            <a:duotone>
              <a:schemeClr val="accent2">
                <a:shade val="45000"/>
                <a:satMod val="135000"/>
              </a:schemeClr>
              <a:prstClr val="white"/>
            </a:duotone>
          </a:blip>
          <a:stretch>
            <a:fillRect/>
          </a:stretch>
        </p:blipFill>
        <p:spPr>
          <a:xfrm>
            <a:off x="528904" y="225260"/>
            <a:ext cx="2205144" cy="611767"/>
          </a:xfrm>
          <a:prstGeom prst="rect">
            <a:avLst/>
          </a:prstGeom>
        </p:spPr>
      </p:pic>
      <p:sp>
        <p:nvSpPr>
          <p:cNvPr id="42" name="文本框 41"/>
          <p:cNvSpPr txBox="1"/>
          <p:nvPr/>
        </p:nvSpPr>
        <p:spPr>
          <a:xfrm>
            <a:off x="3355524" y="1903300"/>
            <a:ext cx="1077539" cy="1323439"/>
          </a:xfrm>
          <a:prstGeom prst="rect">
            <a:avLst/>
          </a:prstGeom>
          <a:noFill/>
        </p:spPr>
        <p:txBody>
          <a:bodyPr wrap="none">
            <a:spAutoFit/>
          </a:bodyPr>
          <a:lstStyle/>
          <a:p>
            <a:r>
              <a:rPr lang="en-US" altLang="zh-CN" sz="8000" dirty="0">
                <a:solidFill>
                  <a:srgbClr val="5786E3"/>
                </a:solidFill>
                <a:latin typeface="演示夏行楷" panose="00000500000000000000" pitchFamily="2" charset="-122"/>
                <a:ea typeface="演示夏行楷" panose="00000500000000000000" pitchFamily="2" charset="-122"/>
              </a:rPr>
              <a:t>&amp;</a:t>
            </a:r>
          </a:p>
        </p:txBody>
      </p:sp>
      <p:sp>
        <p:nvSpPr>
          <p:cNvPr id="34" name="文本框 33"/>
          <p:cNvSpPr txBox="1"/>
          <p:nvPr/>
        </p:nvSpPr>
        <p:spPr>
          <a:xfrm>
            <a:off x="591466" y="1216039"/>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游戏设计</a:t>
            </a:r>
            <a:endParaRPr lang="en-US" altLang="zh-CN"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endParaRPr>
          </a:p>
        </p:txBody>
      </p:sp>
      <p:sp>
        <p:nvSpPr>
          <p:cNvPr id="33" name="文本框 32"/>
          <p:cNvSpPr txBox="1"/>
          <p:nvPr/>
        </p:nvSpPr>
        <p:spPr>
          <a:xfrm>
            <a:off x="2639745" y="2514700"/>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设计思维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教改背景</a:t>
            </a:r>
          </a:p>
        </p:txBody>
      </p:sp>
      <p:sp>
        <p:nvSpPr>
          <p:cNvPr id="31" name="竖排文字占位符 2"/>
          <p:cNvSpPr>
            <a:spLocks noGrp="1"/>
          </p:cNvSpPr>
          <p:nvPr>
            <p:ph type="body" orient="vert" idx="1"/>
          </p:nvPr>
        </p:nvSpPr>
        <p:spPr>
          <a:xfrm>
            <a:off x="954403" y="1638300"/>
            <a:ext cx="10515600" cy="4429690"/>
          </a:xfrm>
        </p:spPr>
        <p:txBody>
          <a:bodyPr>
            <a:normAutofit/>
          </a:bodyPr>
          <a:lstStyle/>
          <a:p>
            <a:r>
              <a:rPr kumimoji="1" lang="zh-CN" altLang="en-US" dirty="0"/>
              <a:t>课程思政</a:t>
            </a:r>
            <a:endParaRPr kumimoji="1" lang="en-GB" altLang="zh-CN" dirty="0"/>
          </a:p>
          <a:p>
            <a:pPr lvl="1"/>
            <a:r>
              <a:rPr kumimoji="1" lang="zh-CN" altLang="en-US" dirty="0"/>
              <a:t>思政课程和课程思政是课程育人的一体两翼，分别在显性和隐性的层面发挥作用</a:t>
            </a:r>
            <a:endParaRPr kumimoji="1" lang="en-US" altLang="zh-CN" dirty="0"/>
          </a:p>
          <a:p>
            <a:pPr lvl="1"/>
            <a:r>
              <a:rPr kumimoji="1" lang="zh-CN" altLang="en-US" dirty="0"/>
              <a:t>课程思政的定位、目标和过程分别针对教育的三个根本问题，即为谁培养人、培养什么人和怎样培养人</a:t>
            </a:r>
            <a:endParaRPr kumimoji="1" lang="en-US" altLang="zh-CN" dirty="0"/>
          </a:p>
          <a:p>
            <a:pPr lvl="1"/>
            <a:r>
              <a:rPr kumimoji="1" lang="zh-CN" altLang="en-US" dirty="0"/>
              <a:t>在“为党育人、为国育才”的基本定位下，课程思政的目标是实现德、识、能三位一体育人，具体路径则是提高人才培养质量</a:t>
            </a:r>
          </a:p>
        </p:txBody>
      </p:sp>
      <p:pic>
        <p:nvPicPr>
          <p:cNvPr id="3" name="图片 2"/>
          <p:cNvPicPr>
            <a:picLocks noChangeAspect="1"/>
          </p:cNvPicPr>
          <p:nvPr/>
        </p:nvPicPr>
        <p:blipFill>
          <a:blip r:embed="rId3"/>
          <a:stretch>
            <a:fillRect/>
          </a:stretch>
        </p:blipFill>
        <p:spPr>
          <a:xfrm>
            <a:off x="3317326" y="4612879"/>
            <a:ext cx="5889735" cy="12136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教改背景</a:t>
            </a:r>
          </a:p>
        </p:txBody>
      </p:sp>
      <p:sp>
        <p:nvSpPr>
          <p:cNvPr id="31" name="竖排文字占位符 2"/>
          <p:cNvSpPr>
            <a:spLocks noGrp="1"/>
          </p:cNvSpPr>
          <p:nvPr>
            <p:ph type="body" orient="vert" idx="1"/>
          </p:nvPr>
        </p:nvSpPr>
        <p:spPr>
          <a:xfrm>
            <a:off x="954403" y="1638300"/>
            <a:ext cx="10515600" cy="4429690"/>
          </a:xfrm>
        </p:spPr>
        <p:txBody>
          <a:bodyPr>
            <a:normAutofit/>
          </a:bodyPr>
          <a:lstStyle/>
          <a:p>
            <a:r>
              <a:rPr kumimoji="1" lang="zh-CN" altLang="en-US" dirty="0"/>
              <a:t>课程思政</a:t>
            </a:r>
            <a:endParaRPr kumimoji="1" lang="en-GB" altLang="zh-CN" dirty="0"/>
          </a:p>
          <a:p>
            <a:pPr lvl="1"/>
            <a:r>
              <a:rPr kumimoji="1" lang="zh-CN" altLang="en-US" dirty="0"/>
              <a:t>课程思政自身也具有显性和隐性两方面的功能</a:t>
            </a:r>
          </a:p>
        </p:txBody>
      </p:sp>
      <p:pic>
        <p:nvPicPr>
          <p:cNvPr id="4" name="图片 3"/>
          <p:cNvPicPr>
            <a:picLocks noChangeAspect="1"/>
          </p:cNvPicPr>
          <p:nvPr/>
        </p:nvPicPr>
        <p:blipFill>
          <a:blip r:embed="rId3"/>
          <a:stretch>
            <a:fillRect/>
          </a:stretch>
        </p:blipFill>
        <p:spPr>
          <a:xfrm>
            <a:off x="3607104" y="2732689"/>
            <a:ext cx="5210198" cy="319866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教改背景</a:t>
            </a:r>
          </a:p>
        </p:txBody>
      </p:sp>
      <p:sp>
        <p:nvSpPr>
          <p:cNvPr id="31" name="竖排文字占位符 2"/>
          <p:cNvSpPr>
            <a:spLocks noGrp="1"/>
          </p:cNvSpPr>
          <p:nvPr>
            <p:ph type="body" orient="vert" idx="1"/>
          </p:nvPr>
        </p:nvSpPr>
        <p:spPr>
          <a:xfrm>
            <a:off x="954403" y="1638300"/>
            <a:ext cx="10515600" cy="4429690"/>
          </a:xfrm>
        </p:spPr>
        <p:txBody>
          <a:bodyPr>
            <a:normAutofit/>
          </a:bodyPr>
          <a:lstStyle/>
          <a:p>
            <a:r>
              <a:rPr kumimoji="1" lang="zh-CN" altLang="en-US" dirty="0"/>
              <a:t>课程思政</a:t>
            </a:r>
            <a:endParaRPr kumimoji="1" lang="en-GB" altLang="zh-CN" dirty="0"/>
          </a:p>
          <a:p>
            <a:pPr lvl="1"/>
            <a:r>
              <a:rPr kumimoji="1" lang="zh-CN" altLang="en-US" dirty="0"/>
              <a:t>课程思政也反映了课程建设的核心理念从教学向教育的转变</a:t>
            </a:r>
          </a:p>
        </p:txBody>
      </p:sp>
      <p:pic>
        <p:nvPicPr>
          <p:cNvPr id="3" name="图片 2"/>
          <p:cNvPicPr>
            <a:picLocks noChangeAspect="1"/>
          </p:cNvPicPr>
          <p:nvPr/>
        </p:nvPicPr>
        <p:blipFill>
          <a:blip r:embed="rId3"/>
          <a:stretch>
            <a:fillRect/>
          </a:stretch>
        </p:blipFill>
        <p:spPr>
          <a:xfrm>
            <a:off x="2597368" y="2910269"/>
            <a:ext cx="7472213" cy="28073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教改背景</a:t>
            </a:r>
          </a:p>
        </p:txBody>
      </p:sp>
      <p:sp>
        <p:nvSpPr>
          <p:cNvPr id="31" name="竖排文字占位符 2"/>
          <p:cNvSpPr>
            <a:spLocks noGrp="1"/>
          </p:cNvSpPr>
          <p:nvPr>
            <p:ph type="body" orient="vert" idx="1"/>
          </p:nvPr>
        </p:nvSpPr>
        <p:spPr>
          <a:xfrm>
            <a:off x="954403" y="1638300"/>
            <a:ext cx="10515600" cy="4429690"/>
          </a:xfrm>
        </p:spPr>
        <p:txBody>
          <a:bodyPr>
            <a:normAutofit/>
          </a:bodyPr>
          <a:lstStyle/>
          <a:p>
            <a:r>
              <a:rPr kumimoji="1" lang="zh-CN" altLang="en-US" dirty="0"/>
              <a:t>课程思政</a:t>
            </a:r>
            <a:endParaRPr kumimoji="1" lang="en-US" altLang="zh-CN" dirty="0"/>
          </a:p>
          <a:p>
            <a:endParaRPr kumimoji="1" lang="en-GB" altLang="zh-CN" dirty="0"/>
          </a:p>
        </p:txBody>
      </p:sp>
      <p:sp>
        <p:nvSpPr>
          <p:cNvPr id="4" name="文本框 3"/>
          <p:cNvSpPr txBox="1"/>
          <p:nvPr/>
        </p:nvSpPr>
        <p:spPr>
          <a:xfrm>
            <a:off x="3179545" y="2312277"/>
            <a:ext cx="5929828" cy="523220"/>
          </a:xfrm>
          <a:prstGeom prst="rect">
            <a:avLst/>
          </a:prstGeom>
          <a:noFill/>
        </p:spPr>
        <p:txBody>
          <a:bodyPr wrap="none" rtlCol="0">
            <a:spAutoFit/>
          </a:bodyPr>
          <a:lstStyle/>
          <a:p>
            <a:r>
              <a:rPr kumimoji="1" lang="zh-CN" altLang="en-US" sz="2800" dirty="0">
                <a:solidFill>
                  <a:srgbClr val="DD6D21"/>
                </a:solidFill>
              </a:rPr>
              <a:t>电子游戏：电子鸦片还是第九艺术？</a:t>
            </a:r>
          </a:p>
        </p:txBody>
      </p:sp>
      <p:pic>
        <p:nvPicPr>
          <p:cNvPr id="6" name="图片 5"/>
          <p:cNvPicPr>
            <a:picLocks noChangeAspect="1"/>
          </p:cNvPicPr>
          <p:nvPr/>
        </p:nvPicPr>
        <p:blipFill>
          <a:blip r:embed="rId3"/>
          <a:stretch>
            <a:fillRect/>
          </a:stretch>
        </p:blipFill>
        <p:spPr>
          <a:xfrm>
            <a:off x="1038486" y="2992290"/>
            <a:ext cx="4740603" cy="3127964"/>
          </a:xfrm>
          <a:prstGeom prst="rect">
            <a:avLst/>
          </a:prstGeom>
        </p:spPr>
      </p:pic>
      <p:pic>
        <p:nvPicPr>
          <p:cNvPr id="8" name="图片 7"/>
          <p:cNvPicPr>
            <a:picLocks noChangeAspect="1"/>
          </p:cNvPicPr>
          <p:nvPr/>
        </p:nvPicPr>
        <p:blipFill>
          <a:blip r:embed="rId4"/>
          <a:stretch>
            <a:fillRect/>
          </a:stretch>
        </p:blipFill>
        <p:spPr>
          <a:xfrm>
            <a:off x="5863172" y="2992290"/>
            <a:ext cx="5593048" cy="31279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教改背景</a:t>
            </a:r>
          </a:p>
        </p:txBody>
      </p:sp>
      <p:sp>
        <p:nvSpPr>
          <p:cNvPr id="31" name="竖排文字占位符 2"/>
          <p:cNvSpPr>
            <a:spLocks noGrp="1"/>
          </p:cNvSpPr>
          <p:nvPr>
            <p:ph type="body" orient="vert" idx="1"/>
          </p:nvPr>
        </p:nvSpPr>
        <p:spPr>
          <a:xfrm>
            <a:off x="954403" y="1638300"/>
            <a:ext cx="10515600" cy="4429690"/>
          </a:xfrm>
        </p:spPr>
        <p:txBody>
          <a:bodyPr>
            <a:normAutofit/>
          </a:bodyPr>
          <a:lstStyle/>
          <a:p>
            <a:r>
              <a:rPr kumimoji="1" lang="zh-CN" altLang="en-US" dirty="0"/>
              <a:t>课程思政</a:t>
            </a:r>
            <a:endParaRPr kumimoji="1" lang="en-US" altLang="zh-CN" dirty="0"/>
          </a:p>
          <a:p>
            <a:endParaRPr kumimoji="1" lang="en-GB" altLang="zh-CN" dirty="0"/>
          </a:p>
        </p:txBody>
      </p:sp>
      <p:sp>
        <p:nvSpPr>
          <p:cNvPr id="4" name="文本框 3"/>
          <p:cNvSpPr txBox="1"/>
          <p:nvPr/>
        </p:nvSpPr>
        <p:spPr>
          <a:xfrm>
            <a:off x="3778634" y="1638300"/>
            <a:ext cx="5104282" cy="523220"/>
          </a:xfrm>
          <a:prstGeom prst="rect">
            <a:avLst/>
          </a:prstGeom>
          <a:noFill/>
        </p:spPr>
        <p:txBody>
          <a:bodyPr wrap="none" rtlCol="0">
            <a:spAutoFit/>
          </a:bodyPr>
          <a:lstStyle/>
          <a:p>
            <a:r>
              <a:rPr kumimoji="1" lang="zh-CN" altLang="en-US" sz="2800" dirty="0">
                <a:solidFill>
                  <a:srgbClr val="DD6D21"/>
                </a:solidFill>
              </a:rPr>
              <a:t>教育、心理学理论的实践场所</a:t>
            </a:r>
            <a:r>
              <a:rPr kumimoji="1" lang="en-US" altLang="zh-CN" sz="2800" dirty="0">
                <a:solidFill>
                  <a:srgbClr val="DD6D21"/>
                </a:solidFill>
              </a:rPr>
              <a:t>…</a:t>
            </a:r>
            <a:endParaRPr kumimoji="1" lang="zh-CN" altLang="en-US" sz="2800" dirty="0">
              <a:solidFill>
                <a:srgbClr val="DD6D21"/>
              </a:solidFill>
            </a:endParaRPr>
          </a:p>
        </p:txBody>
      </p:sp>
      <p:pic>
        <p:nvPicPr>
          <p:cNvPr id="3" name="图片 2"/>
          <p:cNvPicPr>
            <a:picLocks noChangeAspect="1"/>
          </p:cNvPicPr>
          <p:nvPr/>
        </p:nvPicPr>
        <p:blipFill>
          <a:blip r:embed="rId3"/>
          <a:stretch>
            <a:fillRect/>
          </a:stretch>
        </p:blipFill>
        <p:spPr>
          <a:xfrm>
            <a:off x="2202507" y="2113200"/>
            <a:ext cx="7620000" cy="421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0590196-D9BB-1C2A-E21D-9765C336E501}"/>
              </a:ext>
            </a:extLst>
          </p:cNvPr>
          <p:cNvPicPr>
            <a:picLocks noChangeAspect="1"/>
          </p:cNvPicPr>
          <p:nvPr/>
        </p:nvPicPr>
        <p:blipFill>
          <a:blip r:embed="rId3"/>
          <a:stretch>
            <a:fillRect/>
          </a:stretch>
        </p:blipFill>
        <p:spPr>
          <a:xfrm>
            <a:off x="2806791" y="994319"/>
            <a:ext cx="5284923" cy="5353391"/>
          </a:xfrm>
          <a:prstGeom prst="rect">
            <a:avLst/>
          </a:prstGeom>
        </p:spPr>
      </p:pic>
      <p:sp>
        <p:nvSpPr>
          <p:cNvPr id="2" name="标题 1"/>
          <p:cNvSpPr>
            <a:spLocks noGrp="1"/>
          </p:cNvSpPr>
          <p:nvPr>
            <p:ph type="title"/>
          </p:nvPr>
        </p:nvSpPr>
        <p:spPr/>
        <p:txBody>
          <a:bodyPr/>
          <a:lstStyle/>
          <a:p>
            <a:r>
              <a:rPr kumimoji="1" lang="zh-CN" altLang="en-US" dirty="0"/>
              <a:t>教学计划（软工）</a:t>
            </a:r>
          </a:p>
        </p:txBody>
      </p:sp>
      <p:sp>
        <p:nvSpPr>
          <p:cNvPr id="5" name="矩形 4"/>
          <p:cNvSpPr/>
          <p:nvPr/>
        </p:nvSpPr>
        <p:spPr>
          <a:xfrm>
            <a:off x="5906276" y="1014395"/>
            <a:ext cx="611853" cy="53533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考核方式（软工）</a:t>
            </a:r>
          </a:p>
        </p:txBody>
      </p:sp>
      <p:sp>
        <p:nvSpPr>
          <p:cNvPr id="3" name="竖排文字占位符 2"/>
          <p:cNvSpPr>
            <a:spLocks noGrp="1"/>
          </p:cNvSpPr>
          <p:nvPr>
            <p:ph type="body" orient="vert" idx="1"/>
          </p:nvPr>
        </p:nvSpPr>
        <p:spPr/>
        <p:txBody>
          <a:bodyPr>
            <a:normAutofit/>
          </a:bodyPr>
          <a:lstStyle/>
          <a:p>
            <a:r>
              <a:rPr kumimoji="1" lang="zh-CN" altLang="en-US" dirty="0"/>
              <a:t>平时成绩</a:t>
            </a:r>
            <a:r>
              <a:rPr kumimoji="1" lang="en-US" altLang="zh-CN" dirty="0"/>
              <a:t>(30%)</a:t>
            </a:r>
          </a:p>
          <a:p>
            <a:pPr lvl="1"/>
            <a:r>
              <a:rPr kumimoji="1" lang="zh-CN" altLang="en-US" dirty="0"/>
              <a:t>考勤（</a:t>
            </a:r>
            <a:r>
              <a:rPr kumimoji="1" lang="en-US" altLang="zh-CN" dirty="0"/>
              <a:t>10%</a:t>
            </a:r>
            <a:r>
              <a:rPr kumimoji="1" lang="zh-CN" altLang="en-US" dirty="0"/>
              <a:t>）：</a:t>
            </a:r>
            <a:r>
              <a:rPr kumimoji="1" lang="en-US" altLang="zh-CN" dirty="0"/>
              <a:t>4</a:t>
            </a:r>
            <a:r>
              <a:rPr kumimoji="1" lang="zh-CN" altLang="en-US" dirty="0"/>
              <a:t>次随机抽查，</a:t>
            </a:r>
            <a:r>
              <a:rPr kumimoji="1" lang="en-US" altLang="zh-CN" dirty="0"/>
              <a:t>1</a:t>
            </a:r>
            <a:r>
              <a:rPr kumimoji="1" lang="zh-CN" altLang="en-US" dirty="0"/>
              <a:t>分满勤奖</a:t>
            </a:r>
          </a:p>
          <a:p>
            <a:pPr lvl="2"/>
            <a:r>
              <a:rPr kumimoji="1" lang="zh-CN" altLang="en-US" dirty="0">
                <a:solidFill>
                  <a:schemeClr val="accent2"/>
                </a:solidFill>
              </a:rPr>
              <a:t>每周都会</a:t>
            </a:r>
            <a:r>
              <a:rPr kumimoji="1" lang="en-US" altLang="zh-CN" dirty="0">
                <a:solidFill>
                  <a:schemeClr val="accent2"/>
                </a:solidFill>
              </a:rPr>
              <a:t>APP</a:t>
            </a:r>
            <a:r>
              <a:rPr kumimoji="1" lang="zh-CN" altLang="en-US" dirty="0">
                <a:solidFill>
                  <a:schemeClr val="accent2"/>
                </a:solidFill>
              </a:rPr>
              <a:t>签到，线上课的话会开腾讯会议给大家签到码</a:t>
            </a:r>
          </a:p>
          <a:p>
            <a:pPr lvl="1"/>
            <a:r>
              <a:rPr kumimoji="1" lang="zh-CN" altLang="en-US" dirty="0"/>
              <a:t>在线学习（</a:t>
            </a:r>
            <a:r>
              <a:rPr kumimoji="1" lang="en-US" altLang="zh-CN" dirty="0"/>
              <a:t>15%</a:t>
            </a:r>
            <a:r>
              <a:rPr kumimoji="1" lang="zh-CN" altLang="en-US" dirty="0"/>
              <a:t>）</a:t>
            </a:r>
            <a:endParaRPr kumimoji="1" lang="en-US" altLang="zh-CN" dirty="0"/>
          </a:p>
          <a:p>
            <a:pPr lvl="1"/>
            <a:r>
              <a:rPr kumimoji="1" lang="zh-CN" altLang="en-US" dirty="0"/>
              <a:t>课堂互动（</a:t>
            </a:r>
            <a:r>
              <a:rPr kumimoji="1" lang="en-US" altLang="zh-CN" dirty="0"/>
              <a:t>5%</a:t>
            </a:r>
            <a:r>
              <a:rPr kumimoji="1" lang="zh-CN" altLang="en-US" dirty="0"/>
              <a:t>）</a:t>
            </a:r>
          </a:p>
          <a:p>
            <a:r>
              <a:rPr kumimoji="1" lang="zh-CN" altLang="en-US" dirty="0"/>
              <a:t>实验</a:t>
            </a:r>
            <a:r>
              <a:rPr kumimoji="1" lang="en-US" altLang="zh-CN" dirty="0"/>
              <a:t>(20%)</a:t>
            </a:r>
          </a:p>
          <a:p>
            <a:pPr lvl="1"/>
            <a:r>
              <a:rPr kumimoji="1" lang="zh-CN" altLang="en-US" dirty="0">
                <a:solidFill>
                  <a:schemeClr val="accent2"/>
                </a:solidFill>
              </a:rPr>
              <a:t>必须用</a:t>
            </a:r>
            <a:r>
              <a:rPr kumimoji="1" lang="en-US" altLang="zh-CN" dirty="0">
                <a:solidFill>
                  <a:schemeClr val="accent2"/>
                </a:solidFill>
              </a:rPr>
              <a:t>Unity</a:t>
            </a:r>
            <a:r>
              <a:rPr kumimoji="1" lang="zh-CN" altLang="en-US" dirty="0">
                <a:solidFill>
                  <a:schemeClr val="accent2"/>
                </a:solidFill>
              </a:rPr>
              <a:t>完成</a:t>
            </a:r>
          </a:p>
          <a:p>
            <a:r>
              <a:rPr kumimoji="1" lang="zh-CN" altLang="en-US" dirty="0"/>
              <a:t>课程项目</a:t>
            </a:r>
            <a:r>
              <a:rPr kumimoji="1" lang="en-US" altLang="zh-CN" dirty="0"/>
              <a:t>(50%)</a:t>
            </a:r>
          </a:p>
          <a:p>
            <a:pPr lvl="1"/>
            <a:r>
              <a:rPr kumimoji="1" lang="zh-CN" altLang="en-US" dirty="0">
                <a:solidFill>
                  <a:schemeClr val="accent2"/>
                </a:solidFill>
              </a:rPr>
              <a:t>可以在</a:t>
            </a:r>
            <a:r>
              <a:rPr kumimoji="1" lang="en-US" altLang="zh-CN" dirty="0">
                <a:solidFill>
                  <a:schemeClr val="accent2"/>
                </a:solidFill>
              </a:rPr>
              <a:t>Unreal</a:t>
            </a:r>
            <a:r>
              <a:rPr kumimoji="1" lang="zh-CN" altLang="en-US" dirty="0">
                <a:solidFill>
                  <a:schemeClr val="accent2"/>
                </a:solidFill>
              </a:rPr>
              <a:t>，</a:t>
            </a:r>
            <a:r>
              <a:rPr kumimoji="1" lang="en-US" altLang="zh-CN" dirty="0">
                <a:solidFill>
                  <a:schemeClr val="accent2"/>
                </a:solidFill>
              </a:rPr>
              <a:t>Unity</a:t>
            </a:r>
            <a:r>
              <a:rPr kumimoji="1" lang="zh-CN" altLang="en-US" dirty="0">
                <a:solidFill>
                  <a:schemeClr val="accent2"/>
                </a:solidFill>
              </a:rPr>
              <a:t>和</a:t>
            </a:r>
            <a:r>
              <a:rPr kumimoji="1" lang="en-US" altLang="zh-CN" dirty="0">
                <a:solidFill>
                  <a:schemeClr val="accent2"/>
                </a:solidFill>
              </a:rPr>
              <a:t>Cocos</a:t>
            </a:r>
            <a:r>
              <a:rPr kumimoji="1" lang="zh-CN" altLang="en-US" dirty="0">
                <a:solidFill>
                  <a:schemeClr val="accent2"/>
                </a:solidFill>
              </a:rPr>
              <a:t>里选一个</a:t>
            </a:r>
            <a:endParaRPr kumimoji="1" lang="en-US" altLang="zh-CN" dirty="0">
              <a:solidFill>
                <a:schemeClr val="accent2"/>
              </a:solidFill>
            </a:endParaRPr>
          </a:p>
          <a:p>
            <a:pPr lvl="1"/>
            <a:r>
              <a:rPr kumimoji="1" lang="zh-CN" altLang="en-US" strike="sngStrike" dirty="0">
                <a:solidFill>
                  <a:schemeClr val="accent2"/>
                </a:solidFill>
              </a:rPr>
              <a:t>非</a:t>
            </a:r>
            <a:r>
              <a:rPr kumimoji="1" lang="en-GB" altLang="zh-CN" strike="sngStrike" dirty="0">
                <a:solidFill>
                  <a:schemeClr val="accent2"/>
                </a:solidFill>
              </a:rPr>
              <a:t>Unity</a:t>
            </a:r>
            <a:r>
              <a:rPr kumimoji="1" lang="zh-CN" altLang="en-US" strike="sngStrike" dirty="0">
                <a:solidFill>
                  <a:schemeClr val="accent2"/>
                </a:solidFill>
              </a:rPr>
              <a:t>引擎扣</a:t>
            </a:r>
            <a:r>
              <a:rPr kumimoji="1" lang="en-US" altLang="zh-CN" strike="sngStrike" dirty="0">
                <a:solidFill>
                  <a:schemeClr val="accent2"/>
                </a:solidFill>
              </a:rPr>
              <a:t>20</a:t>
            </a:r>
            <a:r>
              <a:rPr kumimoji="1" lang="zh-CN" altLang="en-US" strike="sngStrike" dirty="0">
                <a:solidFill>
                  <a:schemeClr val="accent2"/>
                </a:solidFill>
              </a:rPr>
              <a:t>分（百分制）</a:t>
            </a:r>
            <a:r>
              <a:rPr kumimoji="1" lang="en-US" altLang="zh-CN" strike="sngStrike" dirty="0">
                <a:solidFill>
                  <a:schemeClr val="accent2"/>
                </a:solidFill>
              </a:rPr>
              <a:t>, </a:t>
            </a:r>
            <a:r>
              <a:rPr kumimoji="1" lang="zh-CN" altLang="en-US" strike="sngStrike" dirty="0">
                <a:solidFill>
                  <a:schemeClr val="accent2"/>
                </a:solidFill>
              </a:rPr>
              <a:t>成绩低于</a:t>
            </a:r>
            <a:r>
              <a:rPr kumimoji="1" lang="en-US" altLang="zh-CN" strike="sngStrike" dirty="0">
                <a:solidFill>
                  <a:schemeClr val="accent2"/>
                </a:solidFill>
              </a:rPr>
              <a:t>60</a:t>
            </a:r>
            <a:r>
              <a:rPr kumimoji="1" lang="zh-CN" altLang="en-US" strike="sngStrike" dirty="0">
                <a:solidFill>
                  <a:schemeClr val="accent2"/>
                </a:solidFill>
              </a:rPr>
              <a:t>分不扣</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F20FDAC-7DBF-2B2E-651A-04D5E5FE7765}"/>
              </a:ext>
            </a:extLst>
          </p:cNvPr>
          <p:cNvPicPr>
            <a:picLocks noChangeAspect="1"/>
          </p:cNvPicPr>
          <p:nvPr/>
        </p:nvPicPr>
        <p:blipFill>
          <a:blip r:embed="rId3"/>
          <a:stretch>
            <a:fillRect/>
          </a:stretch>
        </p:blipFill>
        <p:spPr>
          <a:xfrm>
            <a:off x="3467081" y="1076326"/>
            <a:ext cx="5257838" cy="5343564"/>
          </a:xfrm>
          <a:prstGeom prst="rect">
            <a:avLst/>
          </a:prstGeom>
        </p:spPr>
      </p:pic>
      <p:sp>
        <p:nvSpPr>
          <p:cNvPr id="2" name="标题 1"/>
          <p:cNvSpPr>
            <a:spLocks noGrp="1"/>
          </p:cNvSpPr>
          <p:nvPr>
            <p:ph type="title"/>
          </p:nvPr>
        </p:nvSpPr>
        <p:spPr/>
        <p:txBody>
          <a:bodyPr/>
          <a:lstStyle/>
          <a:p>
            <a:r>
              <a:rPr kumimoji="1" lang="zh-CN" altLang="en-US" dirty="0"/>
              <a:t>教学计划（数媒）</a:t>
            </a:r>
          </a:p>
        </p:txBody>
      </p:sp>
      <p:sp>
        <p:nvSpPr>
          <p:cNvPr id="5" name="矩形 4"/>
          <p:cNvSpPr/>
          <p:nvPr/>
        </p:nvSpPr>
        <p:spPr>
          <a:xfrm>
            <a:off x="6483882" y="1017825"/>
            <a:ext cx="704193" cy="54605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考核方式（数媒）</a:t>
            </a:r>
          </a:p>
        </p:txBody>
      </p:sp>
      <p:sp>
        <p:nvSpPr>
          <p:cNvPr id="3" name="竖排文字占位符 2"/>
          <p:cNvSpPr>
            <a:spLocks noGrp="1"/>
          </p:cNvSpPr>
          <p:nvPr>
            <p:ph type="body" orient="vert" idx="1"/>
          </p:nvPr>
        </p:nvSpPr>
        <p:spPr/>
        <p:txBody>
          <a:bodyPr>
            <a:normAutofit fontScale="92500" lnSpcReduction="10000"/>
          </a:bodyPr>
          <a:lstStyle/>
          <a:p>
            <a:r>
              <a:rPr kumimoji="1" lang="zh-CN" altLang="en-US" dirty="0"/>
              <a:t>平时成绩</a:t>
            </a:r>
            <a:r>
              <a:rPr kumimoji="1" lang="en-US" altLang="zh-CN" dirty="0"/>
              <a:t>(30%)</a:t>
            </a:r>
          </a:p>
          <a:p>
            <a:pPr lvl="1"/>
            <a:r>
              <a:rPr kumimoji="1" lang="zh-CN" altLang="en-US" dirty="0"/>
              <a:t>考勤（</a:t>
            </a:r>
            <a:r>
              <a:rPr kumimoji="1" lang="en-US" altLang="zh-CN" dirty="0"/>
              <a:t>10%</a:t>
            </a:r>
            <a:r>
              <a:rPr kumimoji="1" lang="zh-CN" altLang="en-US" dirty="0"/>
              <a:t>）：签到百分比直接换算</a:t>
            </a:r>
          </a:p>
          <a:p>
            <a:pPr lvl="2"/>
            <a:r>
              <a:rPr kumimoji="1" lang="zh-CN" altLang="en-US" dirty="0">
                <a:solidFill>
                  <a:schemeClr val="accent2"/>
                </a:solidFill>
              </a:rPr>
              <a:t>每次课都会</a:t>
            </a:r>
            <a:r>
              <a:rPr kumimoji="1" lang="en-GB" altLang="zh-CN" dirty="0">
                <a:solidFill>
                  <a:schemeClr val="accent2"/>
                </a:solidFill>
              </a:rPr>
              <a:t>APP</a:t>
            </a:r>
            <a:r>
              <a:rPr kumimoji="1" lang="zh-CN" altLang="en-US" dirty="0">
                <a:solidFill>
                  <a:schemeClr val="accent2"/>
                </a:solidFill>
              </a:rPr>
              <a:t>签到，线上课的话群里给签到码</a:t>
            </a:r>
          </a:p>
          <a:p>
            <a:pPr lvl="1"/>
            <a:r>
              <a:rPr kumimoji="1" lang="zh-CN" altLang="en-US" dirty="0"/>
              <a:t>在线学习（</a:t>
            </a:r>
            <a:r>
              <a:rPr kumimoji="1" lang="en-US" altLang="zh-CN" dirty="0"/>
              <a:t>15%</a:t>
            </a:r>
            <a:r>
              <a:rPr kumimoji="1" lang="zh-CN" altLang="en-US" dirty="0"/>
              <a:t>）</a:t>
            </a:r>
            <a:endParaRPr kumimoji="1" lang="en-US" altLang="zh-CN" dirty="0"/>
          </a:p>
          <a:p>
            <a:pPr lvl="1"/>
            <a:r>
              <a:rPr kumimoji="1" lang="zh-CN" altLang="en-US" dirty="0"/>
              <a:t>课堂互动（</a:t>
            </a:r>
            <a:r>
              <a:rPr kumimoji="1" lang="en-US" altLang="zh-CN" dirty="0"/>
              <a:t>5%</a:t>
            </a:r>
            <a:r>
              <a:rPr kumimoji="1" lang="zh-CN" altLang="en-US" dirty="0"/>
              <a:t>）</a:t>
            </a:r>
          </a:p>
          <a:p>
            <a:r>
              <a:rPr kumimoji="1" lang="zh-CN" altLang="en-US" dirty="0"/>
              <a:t>实验</a:t>
            </a:r>
            <a:r>
              <a:rPr kumimoji="1" lang="en-US" altLang="zh-CN" dirty="0"/>
              <a:t>(20%)</a:t>
            </a:r>
          </a:p>
          <a:p>
            <a:pPr lvl="1"/>
            <a:r>
              <a:rPr kumimoji="1" lang="zh-CN" altLang="en-US" dirty="0"/>
              <a:t>必须用</a:t>
            </a:r>
            <a:r>
              <a:rPr kumimoji="1" lang="en-GB" altLang="zh-CN" dirty="0"/>
              <a:t>Unity</a:t>
            </a:r>
            <a:r>
              <a:rPr kumimoji="1" lang="zh-CN" altLang="en-US" dirty="0"/>
              <a:t>完成</a:t>
            </a:r>
          </a:p>
          <a:p>
            <a:r>
              <a:rPr kumimoji="1" lang="zh-CN" altLang="en-US" dirty="0"/>
              <a:t>课程项目</a:t>
            </a:r>
            <a:r>
              <a:rPr kumimoji="1" lang="en-US" altLang="zh-CN" dirty="0"/>
              <a:t>(30%)</a:t>
            </a:r>
          </a:p>
          <a:p>
            <a:pPr lvl="1"/>
            <a:r>
              <a:rPr kumimoji="1" lang="zh-CN" altLang="en-US" dirty="0">
                <a:solidFill>
                  <a:schemeClr val="accent2"/>
                </a:solidFill>
              </a:rPr>
              <a:t>可以在</a:t>
            </a:r>
            <a:r>
              <a:rPr kumimoji="1" lang="en-GB" altLang="zh-CN" dirty="0">
                <a:solidFill>
                  <a:schemeClr val="accent2"/>
                </a:solidFill>
              </a:rPr>
              <a:t>Unreal</a:t>
            </a:r>
            <a:r>
              <a:rPr kumimoji="1" lang="zh-CN" altLang="en-GB" dirty="0">
                <a:solidFill>
                  <a:schemeClr val="accent2"/>
                </a:solidFill>
              </a:rPr>
              <a:t>，</a:t>
            </a:r>
            <a:r>
              <a:rPr kumimoji="1" lang="en-GB" altLang="zh-CN" dirty="0">
                <a:solidFill>
                  <a:schemeClr val="accent2"/>
                </a:solidFill>
              </a:rPr>
              <a:t>Unity</a:t>
            </a:r>
            <a:r>
              <a:rPr kumimoji="1" lang="zh-CN" altLang="en-US" dirty="0">
                <a:solidFill>
                  <a:schemeClr val="accent2"/>
                </a:solidFill>
              </a:rPr>
              <a:t>和</a:t>
            </a:r>
            <a:r>
              <a:rPr kumimoji="1" lang="en-GB" altLang="zh-CN" dirty="0">
                <a:solidFill>
                  <a:schemeClr val="accent2"/>
                </a:solidFill>
              </a:rPr>
              <a:t>Cocos</a:t>
            </a:r>
            <a:r>
              <a:rPr kumimoji="1" lang="zh-CN" altLang="en-US" dirty="0">
                <a:solidFill>
                  <a:schemeClr val="accent2"/>
                </a:solidFill>
              </a:rPr>
              <a:t>里选一个</a:t>
            </a:r>
          </a:p>
          <a:p>
            <a:pPr lvl="1"/>
            <a:r>
              <a:rPr kumimoji="1" lang="zh-CN" altLang="en-US" strike="sngStrike" dirty="0">
                <a:solidFill>
                  <a:schemeClr val="accent2"/>
                </a:solidFill>
              </a:rPr>
              <a:t>非</a:t>
            </a:r>
            <a:r>
              <a:rPr kumimoji="1" lang="en-GB" altLang="zh-CN" strike="sngStrike" dirty="0">
                <a:solidFill>
                  <a:schemeClr val="accent2"/>
                </a:solidFill>
              </a:rPr>
              <a:t>Unity</a:t>
            </a:r>
            <a:r>
              <a:rPr kumimoji="1" lang="zh-CN" altLang="en-US" strike="sngStrike" dirty="0">
                <a:solidFill>
                  <a:schemeClr val="accent2"/>
                </a:solidFill>
              </a:rPr>
              <a:t>引擎扣</a:t>
            </a:r>
            <a:r>
              <a:rPr kumimoji="1" lang="en-US" altLang="zh-CN" strike="sngStrike" dirty="0">
                <a:solidFill>
                  <a:schemeClr val="accent2"/>
                </a:solidFill>
              </a:rPr>
              <a:t>20</a:t>
            </a:r>
            <a:r>
              <a:rPr kumimoji="1" lang="zh-CN" altLang="en-US" strike="sngStrike" dirty="0">
                <a:solidFill>
                  <a:schemeClr val="accent2"/>
                </a:solidFill>
              </a:rPr>
              <a:t>分（百分制）</a:t>
            </a:r>
            <a:r>
              <a:rPr kumimoji="1" lang="en-US" altLang="zh-CN" strike="sngStrike" dirty="0">
                <a:solidFill>
                  <a:schemeClr val="accent2"/>
                </a:solidFill>
              </a:rPr>
              <a:t>, </a:t>
            </a:r>
            <a:r>
              <a:rPr kumimoji="1" lang="zh-CN" altLang="en-US" strike="sngStrike" dirty="0">
                <a:solidFill>
                  <a:schemeClr val="accent2"/>
                </a:solidFill>
              </a:rPr>
              <a:t>成绩低于</a:t>
            </a:r>
            <a:r>
              <a:rPr kumimoji="1" lang="en-US" altLang="zh-CN" strike="sngStrike" dirty="0">
                <a:solidFill>
                  <a:schemeClr val="accent2"/>
                </a:solidFill>
              </a:rPr>
              <a:t>60</a:t>
            </a:r>
            <a:r>
              <a:rPr kumimoji="1" lang="zh-CN" altLang="en-US" strike="sngStrike" dirty="0">
                <a:solidFill>
                  <a:schemeClr val="accent2"/>
                </a:solidFill>
              </a:rPr>
              <a:t>分不扣</a:t>
            </a:r>
          </a:p>
          <a:p>
            <a:pPr lvl="1"/>
            <a:r>
              <a:rPr kumimoji="1" lang="zh-CN" altLang="en-US" dirty="0">
                <a:solidFill>
                  <a:schemeClr val="accent2"/>
                </a:solidFill>
              </a:rPr>
              <a:t>作为期中成绩，期中可能会让大家先提交设计文档</a:t>
            </a:r>
          </a:p>
          <a:p>
            <a:r>
              <a:rPr kumimoji="1" lang="zh-CN" altLang="en-US" dirty="0"/>
              <a:t>笔试 </a:t>
            </a:r>
            <a:r>
              <a:rPr kumimoji="1" lang="en-US" altLang="zh-CN" dirty="0"/>
              <a:t>(20%)</a:t>
            </a:r>
          </a:p>
          <a:p>
            <a:endParaRPr kumimoji="1"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p:cNvGrpSpPr/>
          <p:nvPr/>
        </p:nvGrpSpPr>
        <p:grpSpPr>
          <a:xfrm>
            <a:off x="2338913" y="2754041"/>
            <a:ext cx="7514174" cy="2047292"/>
            <a:chOff x="2785716" y="2754041"/>
            <a:chExt cx="7514174" cy="2047292"/>
          </a:xfrm>
        </p:grpSpPr>
        <p:grpSp>
          <p:nvGrpSpPr>
            <p:cNvPr id="2" name="组合 1"/>
            <p:cNvGrpSpPr/>
            <p:nvPr/>
          </p:nvGrpSpPr>
          <p:grpSpPr>
            <a:xfrm>
              <a:off x="2785716" y="2754041"/>
              <a:ext cx="1569600" cy="2047292"/>
              <a:chOff x="3572559" y="3146312"/>
              <a:chExt cx="1569600" cy="2047292"/>
            </a:xfrm>
          </p:grpSpPr>
          <p:sp>
            <p:nvSpPr>
              <p:cNvPr id="14" name="椭圆 13"/>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2</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p:cNvSpPr txBox="1"/>
            <p:nvPr/>
          </p:nvSpPr>
          <p:spPr>
            <a:xfrm>
              <a:off x="4727729" y="3142476"/>
              <a:ext cx="5572161" cy="1436355"/>
            </a:xfrm>
            <a:prstGeom prst="rect">
              <a:avLst/>
            </a:prstGeom>
            <a:noFill/>
          </p:spPr>
          <p:txBody>
            <a:bodyPr wrap="square">
              <a:spAutoFit/>
            </a:bodyPr>
            <a:lstStyle/>
            <a:p>
              <a:pPr>
                <a:lnSpc>
                  <a:spcPct val="150000"/>
                </a:lnSpc>
              </a:pPr>
              <a:r>
                <a:rPr lang="zh-CN" altLang="en-US" sz="6600" dirty="0">
                  <a:solidFill>
                    <a:srgbClr val="DD6D21"/>
                  </a:solidFill>
                  <a:latin typeface="庞门正道粗书体" panose="02010600030101010101" pitchFamily="2" charset="-122"/>
                  <a:ea typeface="庞门正道粗书体" panose="02010600030101010101" pitchFamily="2" charset="-122"/>
                </a:rPr>
                <a:t>课程内容</a:t>
              </a: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7" y="-3874"/>
            <a:ext cx="4562929" cy="6858000"/>
          </a:xfrm>
          <a:prstGeom prst="rect">
            <a:avLst/>
          </a:prstGeom>
        </p:spPr>
      </p:pic>
      <p:sp>
        <p:nvSpPr>
          <p:cNvPr id="10" name="矩形 9"/>
          <p:cNvSpPr/>
          <p:nvPr/>
        </p:nvSpPr>
        <p:spPr>
          <a:xfrm>
            <a:off x="-57615" y="0"/>
            <a:ext cx="4878736" cy="6854126"/>
          </a:xfrm>
          <a:prstGeom prst="rect">
            <a:avLst/>
          </a:prstGeom>
          <a:solidFill>
            <a:schemeClr val="accent2">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2595717" y="-1"/>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p:nvSpPr>
        <p:spPr>
          <a:xfrm>
            <a:off x="2595717" y="0"/>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gradFill>
            <a:gsLst>
              <a:gs pos="0">
                <a:schemeClr val="bg1">
                  <a:alpha val="76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3" name="文本框 12"/>
          <p:cNvSpPr txBox="1"/>
          <p:nvPr/>
        </p:nvSpPr>
        <p:spPr>
          <a:xfrm>
            <a:off x="6941346" y="-184800"/>
            <a:ext cx="3962401" cy="2208297"/>
          </a:xfrm>
          <a:prstGeom prst="rect">
            <a:avLst/>
          </a:prstGeom>
          <a:noFill/>
        </p:spPr>
        <p:txBody>
          <a:bodyPr wrap="square">
            <a:spAutoFit/>
          </a:bodyPr>
          <a:lstStyle/>
          <a:p>
            <a:pPr algn="just">
              <a:lnSpc>
                <a:spcPct val="150000"/>
              </a:lnSpc>
            </a:pPr>
            <a:r>
              <a:rPr lang="zh-CN" altLang="en-US" sz="10000" dirty="0">
                <a:solidFill>
                  <a:srgbClr val="DD6D21"/>
                </a:solidFill>
                <a:latin typeface="庞门正道粗书体" panose="02010600030101010101" pitchFamily="2" charset="-122"/>
                <a:ea typeface="庞门正道粗书体" panose="02010600030101010101" pitchFamily="2" charset="-122"/>
              </a:rPr>
              <a:t>目录</a:t>
            </a:r>
          </a:p>
        </p:txBody>
      </p:sp>
      <p:pic>
        <p:nvPicPr>
          <p:cNvPr id="32" name="图片 31"/>
          <p:cNvPicPr/>
          <p:nvPr/>
        </p:nvPicPr>
        <p:blipFill>
          <a:blip r:embed="rId5">
            <a:alphaModFix amt="88000"/>
            <a:duotone>
              <a:schemeClr val="accent3">
                <a:shade val="45000"/>
                <a:satMod val="135000"/>
              </a:schemeClr>
              <a:prstClr val="white"/>
            </a:duotone>
            <a:extLst>
              <a:ext uri="{BEBA8EAE-BF5A-486C-A8C5-ECC9F3942E4B}">
                <a14:imgProps xmlns:a14="http://schemas.microsoft.com/office/drawing/2010/main">
                  <a14:imgLayer r:embed="rId6">
                    <a14:imgEffect>
                      <a14:artisticPhotocopy detail="2"/>
                    </a14:imgEffect>
                  </a14:imgLayer>
                </a14:imgProps>
              </a:ext>
              <a:ext uri="{28A0092B-C50C-407E-A947-70E740481C1C}">
                <a14:useLocalDpi xmlns:a14="http://schemas.microsoft.com/office/drawing/2010/main" val="0"/>
              </a:ext>
            </a:extLst>
          </a:blip>
          <a:stretch>
            <a:fillRect/>
          </a:stretch>
        </p:blipFill>
        <p:spPr>
          <a:xfrm>
            <a:off x="-3327691" y="-184800"/>
            <a:ext cx="7632906" cy="7535998"/>
          </a:xfrm>
          <a:prstGeom prst="rect">
            <a:avLst/>
          </a:prstGeom>
        </p:spPr>
      </p:pic>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0117932" y="-683921"/>
            <a:ext cx="3031610" cy="2795219"/>
          </a:xfrm>
          <a:prstGeom prst="rect">
            <a:avLst/>
          </a:prstGeom>
        </p:spPr>
      </p:pic>
      <p:pic>
        <p:nvPicPr>
          <p:cNvPr id="34" name="图片 33"/>
          <p:cNvPicPr>
            <a:picLocks noChangeAspect="1"/>
          </p:cNvPicPr>
          <p:nvPr/>
        </p:nvPicPr>
        <p:blipFill rotWithShape="1">
          <a:blip r:embed="rId8" cstate="print">
            <a:extLst>
              <a:ext uri="{28A0092B-C50C-407E-A947-70E740481C1C}">
                <a14:useLocalDpi xmlns:a14="http://schemas.microsoft.com/office/drawing/2010/main" val="0"/>
              </a:ext>
            </a:extLst>
          </a:blip>
          <a:srcRect t="32634" r="37155"/>
          <a:stretch>
            <a:fillRect/>
          </a:stretch>
        </p:blipFill>
        <p:spPr>
          <a:xfrm>
            <a:off x="10262560" y="5725791"/>
            <a:ext cx="2164388" cy="2139179"/>
          </a:xfrm>
          <a:prstGeom prst="rect">
            <a:avLst/>
          </a:prstGeom>
        </p:spPr>
      </p:pic>
      <p:sp>
        <p:nvSpPr>
          <p:cNvPr id="27" name="文本框 26"/>
          <p:cNvSpPr txBox="1"/>
          <p:nvPr/>
        </p:nvSpPr>
        <p:spPr>
          <a:xfrm>
            <a:off x="6956790" y="357747"/>
            <a:ext cx="2895104" cy="1184876"/>
          </a:xfrm>
          <a:prstGeom prst="rect">
            <a:avLst/>
          </a:prstGeom>
          <a:noFill/>
        </p:spPr>
        <p:txBody>
          <a:bodyPr wrap="square">
            <a:spAutoFit/>
          </a:bodyPr>
          <a:lstStyle/>
          <a:p>
            <a:pPr algn="just">
              <a:lnSpc>
                <a:spcPct val="150000"/>
              </a:lnSpc>
            </a:pPr>
            <a:r>
              <a:rPr lang="en-US" altLang="zh-CN"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rPr>
              <a:t>contents</a:t>
            </a:r>
            <a:endParaRPr lang="zh-CN" altLang="en-US"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endParaRPr>
          </a:p>
        </p:txBody>
      </p:sp>
      <p:sp>
        <p:nvSpPr>
          <p:cNvPr id="30" name="内容占位符 2"/>
          <p:cNvSpPr txBox="1"/>
          <p:nvPr/>
        </p:nvSpPr>
        <p:spPr>
          <a:xfrm>
            <a:off x="5980775" y="2147321"/>
            <a:ext cx="6211225" cy="46630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3600" dirty="0"/>
              <a:t>基础信息</a:t>
            </a:r>
            <a:endParaRPr lang="en-US" altLang="zh-CN" sz="3600" dirty="0"/>
          </a:p>
          <a:p>
            <a:r>
              <a:rPr lang="zh-CN" altLang="en-US" sz="3600" dirty="0"/>
              <a:t>课程内容</a:t>
            </a:r>
            <a:endParaRPr lang="en-US" altLang="zh-CN" sz="3600" dirty="0"/>
          </a:p>
          <a:p>
            <a:r>
              <a:rPr lang="zh-CN" altLang="en-US" sz="3600" dirty="0"/>
              <a:t>课程安排</a:t>
            </a:r>
            <a:endParaRPr lang="en-US" altLang="zh-CN" sz="3600" dirty="0"/>
          </a:p>
          <a:p>
            <a:r>
              <a:rPr lang="zh-CN" altLang="en-US" sz="3600" dirty="0"/>
              <a:t>学习资源</a:t>
            </a:r>
            <a:endParaRPr lang="en-US" altLang="zh-CN"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理论</a:t>
            </a:r>
          </a:p>
        </p:txBody>
      </p:sp>
      <p:sp>
        <p:nvSpPr>
          <p:cNvPr id="3" name="竖排文字占位符 2"/>
          <p:cNvSpPr>
            <a:spLocks noGrp="1"/>
          </p:cNvSpPr>
          <p:nvPr>
            <p:ph type="body" orient="vert" idx="1"/>
          </p:nvPr>
        </p:nvSpPr>
        <p:spPr/>
        <p:txBody>
          <a:bodyPr>
            <a:normAutofit/>
          </a:bodyPr>
          <a:lstStyle/>
          <a:p>
            <a:endParaRPr kumimoji="1" lang="en-GB" altLang="zh-CN" dirty="0"/>
          </a:p>
          <a:p>
            <a:endParaRPr kumimoji="1" lang="zh-CN" altLang="en-US" dirty="0"/>
          </a:p>
        </p:txBody>
      </p:sp>
      <p:sp>
        <p:nvSpPr>
          <p:cNvPr id="4" name="内容占位符 2"/>
          <p:cNvSpPr txBox="1"/>
          <p:nvPr/>
        </p:nvSpPr>
        <p:spPr>
          <a:xfrm>
            <a:off x="2216240" y="1173780"/>
            <a:ext cx="7991856" cy="4092616"/>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游戏和视频游戏</a:t>
            </a:r>
          </a:p>
          <a:p>
            <a:r>
              <a:rPr lang="zh-CN" altLang="en-US" sz="2400" dirty="0"/>
              <a:t>设计思维概述</a:t>
            </a:r>
          </a:p>
          <a:p>
            <a:r>
              <a:rPr lang="zh-CN" altLang="en-US" sz="2400" dirty="0"/>
              <a:t>设计思维模型、方法与工具</a:t>
            </a:r>
          </a:p>
          <a:p>
            <a:r>
              <a:rPr lang="zh-CN" altLang="en-US" sz="2400" dirty="0"/>
              <a:t>游戏概念</a:t>
            </a:r>
          </a:p>
          <a:p>
            <a:r>
              <a:rPr lang="zh-CN" altLang="en-US" sz="2400" dirty="0"/>
              <a:t>游戏世界</a:t>
            </a:r>
          </a:p>
          <a:p>
            <a:r>
              <a:rPr lang="zh-CN" altLang="en-US" sz="2400" dirty="0"/>
              <a:t>角色开发</a:t>
            </a:r>
          </a:p>
          <a:p>
            <a:r>
              <a:rPr lang="zh-CN" altLang="en-US" sz="2400" dirty="0"/>
              <a:t>故事讲述和叙事</a:t>
            </a:r>
          </a:p>
          <a:p>
            <a:r>
              <a:rPr lang="zh-CN" altLang="en-US" sz="2400" dirty="0"/>
              <a:t>创造用户体验</a:t>
            </a:r>
          </a:p>
          <a:p>
            <a:r>
              <a:rPr lang="zh-CN" altLang="en-US" sz="2400" dirty="0"/>
              <a:t>游戏可玩性</a:t>
            </a:r>
          </a:p>
          <a:p>
            <a:r>
              <a:rPr lang="zh-CN" altLang="en-US" sz="2400" dirty="0"/>
              <a:t>核心机制</a:t>
            </a:r>
          </a:p>
          <a:p>
            <a:r>
              <a:rPr lang="zh-CN" altLang="en-US" sz="2400" dirty="0"/>
              <a:t>游戏平衡</a:t>
            </a:r>
          </a:p>
          <a:p>
            <a:r>
              <a:rPr lang="zh-CN" altLang="en-US" sz="2400" dirty="0"/>
              <a:t>关卡设计的一般原理</a:t>
            </a:r>
            <a:endParaRPr lang="en-US" altLang="zh-CN" sz="2400" dirty="0"/>
          </a:p>
          <a:p>
            <a:r>
              <a:rPr lang="zh-CN" altLang="en-US" sz="2400" dirty="0"/>
              <a:t>游戏类别介绍</a:t>
            </a:r>
          </a:p>
          <a:p>
            <a:endParaRPr lang="zh-CN" altLang="en-US" sz="2400" dirty="0"/>
          </a:p>
        </p:txBody>
      </p:sp>
      <p:sp>
        <p:nvSpPr>
          <p:cNvPr id="5" name="文本框 4"/>
          <p:cNvSpPr txBox="1"/>
          <p:nvPr/>
        </p:nvSpPr>
        <p:spPr>
          <a:xfrm>
            <a:off x="1153859" y="1638300"/>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实验（</a:t>
            </a:r>
            <a:r>
              <a:rPr kumimoji="1" lang="en-US" altLang="zh-CN" dirty="0"/>
              <a:t>Unity</a:t>
            </a:r>
            <a:r>
              <a:rPr kumimoji="1" lang="zh-CN" altLang="en-US" dirty="0"/>
              <a:t>）</a:t>
            </a:r>
          </a:p>
        </p:txBody>
      </p:sp>
      <p:sp>
        <p:nvSpPr>
          <p:cNvPr id="3" name="竖排文字占位符 2"/>
          <p:cNvSpPr>
            <a:spLocks noGrp="1"/>
          </p:cNvSpPr>
          <p:nvPr>
            <p:ph type="body" orient="vert" idx="1"/>
          </p:nvPr>
        </p:nvSpPr>
        <p:spPr/>
        <p:txBody>
          <a:bodyPr>
            <a:normAutofit/>
          </a:bodyPr>
          <a:lstStyle/>
          <a:p>
            <a:endParaRPr kumimoji="1" lang="en-GB" altLang="zh-CN" dirty="0"/>
          </a:p>
          <a:p>
            <a:endParaRPr kumimoji="1" lang="zh-CN" altLang="en-US" dirty="0"/>
          </a:p>
        </p:txBody>
      </p:sp>
      <p:sp>
        <p:nvSpPr>
          <p:cNvPr id="5" name="文本框 4"/>
          <p:cNvSpPr txBox="1"/>
          <p:nvPr/>
        </p:nvSpPr>
        <p:spPr>
          <a:xfrm>
            <a:off x="1153859" y="1638300"/>
            <a:ext cx="184731" cy="369332"/>
          </a:xfrm>
          <a:prstGeom prst="rect">
            <a:avLst/>
          </a:prstGeom>
          <a:noFill/>
        </p:spPr>
        <p:txBody>
          <a:bodyPr wrap="none" rtlCol="0">
            <a:spAutoFit/>
          </a:bodyPr>
          <a:lstStyle/>
          <a:p>
            <a:endParaRPr kumimoji="1" lang="zh-CN" altLang="en-US" dirty="0"/>
          </a:p>
        </p:txBody>
      </p:sp>
      <p:sp>
        <p:nvSpPr>
          <p:cNvPr id="6" name="内容占位符 2"/>
          <p:cNvSpPr txBox="1"/>
          <p:nvPr/>
        </p:nvSpPr>
        <p:spPr>
          <a:xfrm>
            <a:off x="2326003" y="1844345"/>
            <a:ext cx="7772400" cy="3429000"/>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1. Unity3D</a:t>
            </a:r>
            <a:r>
              <a:rPr lang="zh-CN" altLang="en-US" sz="2400" dirty="0"/>
              <a:t>入门</a:t>
            </a:r>
            <a:endParaRPr lang="en-US" altLang="zh-CN" sz="2400" dirty="0"/>
          </a:p>
          <a:p>
            <a:r>
              <a:rPr lang="en-US" altLang="zh-CN" sz="2400" dirty="0"/>
              <a:t>2. </a:t>
            </a:r>
            <a:r>
              <a:rPr lang="zh-CN" altLang="en-US" sz="2400" dirty="0"/>
              <a:t>拓展编辑器</a:t>
            </a:r>
          </a:p>
          <a:p>
            <a:r>
              <a:rPr lang="en-US" altLang="zh-CN" sz="2400" dirty="0"/>
              <a:t>3. </a:t>
            </a:r>
            <a:r>
              <a:rPr lang="zh-CN" altLang="en-US" sz="2400" dirty="0"/>
              <a:t>游戏脚本</a:t>
            </a:r>
          </a:p>
          <a:p>
            <a:r>
              <a:rPr lang="en-US" altLang="zh-CN" sz="2400" dirty="0"/>
              <a:t>4. </a:t>
            </a:r>
            <a:r>
              <a:rPr lang="zh-CN" altLang="en-US" sz="2400" dirty="0"/>
              <a:t>游戏界面 </a:t>
            </a:r>
          </a:p>
          <a:p>
            <a:r>
              <a:rPr lang="en-US" altLang="zh-CN" sz="2400" dirty="0"/>
              <a:t>5. </a:t>
            </a:r>
            <a:r>
              <a:rPr lang="zh-CN" altLang="en-US" sz="2400" dirty="0"/>
              <a:t>输入事件</a:t>
            </a:r>
          </a:p>
          <a:p>
            <a:r>
              <a:rPr lang="en-US" altLang="zh-CN" sz="2400" dirty="0"/>
              <a:t>6. </a:t>
            </a:r>
            <a:r>
              <a:rPr lang="zh-CN" altLang="en-US" sz="2400" dirty="0"/>
              <a:t>建模</a:t>
            </a:r>
            <a:endParaRPr lang="en-US" altLang="zh-CN" sz="2400" dirty="0"/>
          </a:p>
          <a:p>
            <a:r>
              <a:rPr lang="en-US" altLang="zh-CN" sz="2400" dirty="0"/>
              <a:t>7. </a:t>
            </a:r>
            <a:r>
              <a:rPr lang="zh-CN" altLang="en-US" sz="2400" dirty="0"/>
              <a:t>动画</a:t>
            </a:r>
            <a:endParaRPr lang="en-US" altLang="zh-CN" sz="2400" dirty="0"/>
          </a:p>
          <a:p>
            <a:r>
              <a:rPr lang="en-US" altLang="zh-CN" sz="2400" dirty="0"/>
              <a:t>8.</a:t>
            </a:r>
            <a:r>
              <a:rPr lang="zh-CN" altLang="en-US" sz="2400" dirty="0"/>
              <a:t>数据持久化</a:t>
            </a:r>
            <a:endParaRPr lang="en-US" altLang="zh-CN" sz="2400" dirty="0"/>
          </a:p>
          <a:p>
            <a:r>
              <a:rPr lang="en-US" altLang="zh-CN" sz="2400" dirty="0"/>
              <a:t>9. </a:t>
            </a:r>
            <a:r>
              <a:rPr lang="zh-CN" altLang="en-US" sz="2400" dirty="0"/>
              <a:t>多媒体</a:t>
            </a:r>
          </a:p>
          <a:p>
            <a:r>
              <a:rPr lang="en-US" altLang="zh-CN" sz="2400" dirty="0"/>
              <a:t>10.</a:t>
            </a:r>
            <a:r>
              <a:rPr lang="zh-CN" altLang="en-US" sz="2400" dirty="0"/>
              <a:t>物理引擎</a:t>
            </a:r>
          </a:p>
          <a:p>
            <a:r>
              <a:rPr lang="en-US" altLang="zh-CN" sz="2400" dirty="0"/>
              <a:t>11.</a:t>
            </a:r>
            <a:r>
              <a:rPr lang="zh-CN" altLang="en-US" sz="2400" dirty="0"/>
              <a:t>光影效果</a:t>
            </a:r>
          </a:p>
          <a:p>
            <a:r>
              <a:rPr lang="en-US" altLang="zh-CN" sz="2400" dirty="0"/>
              <a:t>12.</a:t>
            </a:r>
            <a:r>
              <a:rPr lang="zh-CN" altLang="en-US" sz="2400" dirty="0"/>
              <a:t>着色器</a:t>
            </a:r>
          </a:p>
          <a:p>
            <a:r>
              <a:rPr lang="en-US" altLang="zh-CN" sz="2400" dirty="0"/>
              <a:t>13. </a:t>
            </a:r>
            <a:r>
              <a:rPr lang="zh-CN" altLang="en-US" sz="2400" dirty="0"/>
              <a:t>网络通信</a:t>
            </a:r>
          </a:p>
          <a:p>
            <a:r>
              <a:rPr lang="en-US" altLang="zh-CN" sz="2400" dirty="0"/>
              <a:t>14. </a:t>
            </a:r>
            <a:r>
              <a:rPr lang="zh-CN" altLang="en-US" sz="2400" dirty="0"/>
              <a:t>性能优化</a:t>
            </a:r>
          </a:p>
          <a:p>
            <a:r>
              <a:rPr lang="en-US" altLang="zh-CN" sz="2400" dirty="0"/>
              <a:t>15-16. </a:t>
            </a:r>
            <a:r>
              <a:rPr lang="zh-CN" altLang="en-US" sz="2400" dirty="0"/>
              <a:t>课程项目</a:t>
            </a:r>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实验</a:t>
            </a:r>
            <a:r>
              <a:rPr kumimoji="1" lang="en-US" altLang="zh-CN" dirty="0"/>
              <a:t>(Cocos)</a:t>
            </a:r>
            <a:endParaRPr kumimoji="1" lang="zh-CN" altLang="en-US" dirty="0"/>
          </a:p>
        </p:txBody>
      </p:sp>
      <p:sp>
        <p:nvSpPr>
          <p:cNvPr id="3" name="竖排文字占位符 2"/>
          <p:cNvSpPr>
            <a:spLocks noGrp="1"/>
          </p:cNvSpPr>
          <p:nvPr>
            <p:ph type="body" orient="vert" idx="1"/>
          </p:nvPr>
        </p:nvSpPr>
        <p:spPr/>
        <p:txBody>
          <a:bodyPr>
            <a:normAutofit/>
          </a:bodyPr>
          <a:lstStyle/>
          <a:p>
            <a:endParaRPr kumimoji="1" lang="en-GB" altLang="zh-CN" dirty="0"/>
          </a:p>
          <a:p>
            <a:endParaRPr kumimoji="1" lang="zh-CN" altLang="en-US" dirty="0"/>
          </a:p>
        </p:txBody>
      </p:sp>
      <p:sp>
        <p:nvSpPr>
          <p:cNvPr id="5" name="文本框 4"/>
          <p:cNvSpPr txBox="1"/>
          <p:nvPr/>
        </p:nvSpPr>
        <p:spPr>
          <a:xfrm>
            <a:off x="1153859" y="1638300"/>
            <a:ext cx="184731" cy="369332"/>
          </a:xfrm>
          <a:prstGeom prst="rect">
            <a:avLst/>
          </a:prstGeom>
          <a:noFill/>
        </p:spPr>
        <p:txBody>
          <a:bodyPr wrap="none" rtlCol="0">
            <a:spAutoFit/>
          </a:bodyPr>
          <a:lstStyle/>
          <a:p>
            <a:endParaRPr kumimoji="1" lang="zh-CN" altLang="en-US" dirty="0"/>
          </a:p>
        </p:txBody>
      </p:sp>
      <p:sp>
        <p:nvSpPr>
          <p:cNvPr id="7" name="内容占位符 2"/>
          <p:cNvSpPr txBox="1"/>
          <p:nvPr/>
        </p:nvSpPr>
        <p:spPr>
          <a:xfrm>
            <a:off x="2326003" y="1929061"/>
            <a:ext cx="7772400" cy="3429000"/>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1. Hello Cocos</a:t>
            </a:r>
            <a:endParaRPr lang="zh-CN" altLang="en-US" sz="2400" dirty="0"/>
          </a:p>
          <a:p>
            <a:r>
              <a:rPr lang="en-US" altLang="zh-CN" sz="2400" dirty="0"/>
              <a:t>2. </a:t>
            </a:r>
            <a:r>
              <a:rPr lang="zh-CN" altLang="en-US" sz="2400" dirty="0"/>
              <a:t>场景制作和节点管理</a:t>
            </a:r>
          </a:p>
          <a:p>
            <a:r>
              <a:rPr lang="en-US" altLang="zh-CN" sz="2400" dirty="0"/>
              <a:t>3. </a:t>
            </a:r>
            <a:r>
              <a:rPr lang="zh-CN" altLang="en-US" sz="2400" dirty="0"/>
              <a:t>脚本驱动节点的行为变化 </a:t>
            </a:r>
          </a:p>
          <a:p>
            <a:r>
              <a:rPr lang="en-US" altLang="zh-CN" sz="2400" dirty="0"/>
              <a:t>4. </a:t>
            </a:r>
            <a:r>
              <a:rPr lang="zh-CN" altLang="en-US" sz="2400" dirty="0"/>
              <a:t>注册事件 </a:t>
            </a:r>
          </a:p>
          <a:p>
            <a:r>
              <a:rPr lang="en-US" altLang="zh-CN" sz="2400" dirty="0"/>
              <a:t>5. </a:t>
            </a:r>
            <a:r>
              <a:rPr lang="zh-CN" altLang="en-US" sz="2400" dirty="0"/>
              <a:t>动画系统</a:t>
            </a:r>
          </a:p>
          <a:p>
            <a:r>
              <a:rPr lang="en-US" altLang="zh-CN" sz="2400" dirty="0"/>
              <a:t>6. </a:t>
            </a:r>
            <a:r>
              <a:rPr lang="zh-CN" altLang="en-US" sz="2400" dirty="0"/>
              <a:t>预制体、缓动系统</a:t>
            </a:r>
            <a:endParaRPr lang="en-US" altLang="zh-CN" sz="2400" dirty="0"/>
          </a:p>
          <a:p>
            <a:r>
              <a:rPr lang="en-US" altLang="zh-CN" sz="2400" dirty="0"/>
              <a:t>7. </a:t>
            </a:r>
            <a:r>
              <a:rPr lang="zh-CN" altLang="en-US" sz="2400" dirty="0"/>
              <a:t>碰撞系统</a:t>
            </a:r>
            <a:endParaRPr lang="en-US" altLang="zh-CN" sz="2400" dirty="0"/>
          </a:p>
          <a:p>
            <a:r>
              <a:rPr lang="en-US" altLang="zh-CN" sz="2400" dirty="0"/>
              <a:t>8. UI</a:t>
            </a:r>
            <a:r>
              <a:rPr lang="zh-CN" altLang="en-US" sz="2400" dirty="0"/>
              <a:t>组件与用户数据</a:t>
            </a:r>
          </a:p>
          <a:p>
            <a:r>
              <a:rPr lang="en-US" altLang="zh-CN" sz="2400" dirty="0"/>
              <a:t>9. </a:t>
            </a:r>
            <a:r>
              <a:rPr lang="en-US" altLang="zh-CN" sz="2400" dirty="0" err="1"/>
              <a:t>PageView</a:t>
            </a:r>
            <a:r>
              <a:rPr lang="zh-CN" altLang="en-US" sz="2400" dirty="0"/>
              <a:t>、</a:t>
            </a:r>
            <a:r>
              <a:rPr lang="en-US" altLang="zh-CN" sz="2400" dirty="0"/>
              <a:t>JSON</a:t>
            </a:r>
            <a:endParaRPr lang="zh-CN" altLang="en-US" sz="2400" dirty="0"/>
          </a:p>
          <a:p>
            <a:r>
              <a:rPr lang="en-US" altLang="zh-CN" sz="2400" dirty="0"/>
              <a:t>10. </a:t>
            </a:r>
            <a:r>
              <a:rPr lang="zh-CN" altLang="en-US" sz="2400" dirty="0">
                <a:sym typeface="+mn-ea"/>
              </a:rPr>
              <a:t>音频、粒子系统</a:t>
            </a:r>
          </a:p>
          <a:p>
            <a:r>
              <a:rPr lang="en-US" altLang="zh-CN" sz="2400" dirty="0"/>
              <a:t>11. </a:t>
            </a:r>
            <a:r>
              <a:rPr lang="zh-CN" altLang="en-US" sz="2400" dirty="0"/>
              <a:t>网络系统</a:t>
            </a:r>
          </a:p>
          <a:p>
            <a:r>
              <a:rPr lang="en-US" altLang="zh-CN" sz="2400" dirty="0"/>
              <a:t>12. </a:t>
            </a:r>
            <a:r>
              <a:rPr lang="zh-CN" altLang="en-US" sz="2400" dirty="0"/>
              <a:t>发布跨平台游戏</a:t>
            </a:r>
          </a:p>
          <a:p>
            <a:r>
              <a:rPr lang="en-US" altLang="zh-CN" sz="2400" dirty="0"/>
              <a:t>13. </a:t>
            </a:r>
            <a:r>
              <a:rPr lang="zh-CN" altLang="en-US" sz="2400" dirty="0"/>
              <a:t>瓦片地图</a:t>
            </a:r>
          </a:p>
          <a:p>
            <a:r>
              <a:rPr lang="en-US" altLang="zh-CN" sz="2400" dirty="0"/>
              <a:t>14. </a:t>
            </a:r>
            <a:r>
              <a:rPr lang="zh-CN" altLang="en-US" sz="2400" dirty="0"/>
              <a:t>性能优化</a:t>
            </a:r>
          </a:p>
          <a:p>
            <a:r>
              <a:rPr lang="en-US" altLang="zh-CN" sz="2400" dirty="0"/>
              <a:t>15-16. Hello Cocos 3D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p:cNvGrpSpPr/>
          <p:nvPr/>
        </p:nvGrpSpPr>
        <p:grpSpPr>
          <a:xfrm>
            <a:off x="2338913" y="2754041"/>
            <a:ext cx="7514174" cy="2047292"/>
            <a:chOff x="2785716" y="2754041"/>
            <a:chExt cx="7514174" cy="2047292"/>
          </a:xfrm>
        </p:grpSpPr>
        <p:grpSp>
          <p:nvGrpSpPr>
            <p:cNvPr id="2" name="组合 1"/>
            <p:cNvGrpSpPr/>
            <p:nvPr/>
          </p:nvGrpSpPr>
          <p:grpSpPr>
            <a:xfrm>
              <a:off x="2785716" y="2754041"/>
              <a:ext cx="1569600" cy="2047292"/>
              <a:chOff x="3572559" y="3146312"/>
              <a:chExt cx="1569600" cy="2047292"/>
            </a:xfrm>
          </p:grpSpPr>
          <p:sp>
            <p:nvSpPr>
              <p:cNvPr id="14" name="椭圆 13"/>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3</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p:cNvSpPr txBox="1"/>
            <p:nvPr/>
          </p:nvSpPr>
          <p:spPr>
            <a:xfrm>
              <a:off x="4727729" y="3142476"/>
              <a:ext cx="5572161" cy="1436355"/>
            </a:xfrm>
            <a:prstGeom prst="rect">
              <a:avLst/>
            </a:prstGeom>
            <a:noFill/>
          </p:spPr>
          <p:txBody>
            <a:bodyPr wrap="square">
              <a:spAutoFit/>
            </a:bodyPr>
            <a:lstStyle/>
            <a:p>
              <a:pPr>
                <a:lnSpc>
                  <a:spcPct val="150000"/>
                </a:lnSpc>
              </a:pPr>
              <a:r>
                <a:rPr lang="zh-CN" altLang="en-US" sz="6600" dirty="0">
                  <a:solidFill>
                    <a:srgbClr val="DD6D21"/>
                  </a:solidFill>
                  <a:latin typeface="庞门正道粗书体" panose="02010600030101010101" pitchFamily="2" charset="-122"/>
                  <a:ea typeface="庞门正道粗书体" panose="02010600030101010101" pitchFamily="2" charset="-122"/>
                </a:rPr>
                <a:t>课程安排</a:t>
              </a: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3W(</a:t>
            </a:r>
            <a:r>
              <a:rPr kumimoji="1" lang="zh-CN" altLang="en-US" dirty="0"/>
              <a:t>软工</a:t>
            </a:r>
            <a:r>
              <a:rPr kumimoji="1" lang="en-US" altLang="zh-CN" dirty="0"/>
              <a:t>)</a:t>
            </a:r>
            <a:endParaRPr kumimoji="1" lang="zh-CN" altLang="en-US" dirty="0"/>
          </a:p>
        </p:txBody>
      </p:sp>
      <p:sp>
        <p:nvSpPr>
          <p:cNvPr id="3" name="竖排文字占位符 2"/>
          <p:cNvSpPr>
            <a:spLocks noGrp="1"/>
          </p:cNvSpPr>
          <p:nvPr>
            <p:ph type="body" orient="vert" idx="1"/>
          </p:nvPr>
        </p:nvSpPr>
        <p:spPr/>
        <p:txBody>
          <a:bodyPr>
            <a:normAutofit/>
          </a:bodyPr>
          <a:lstStyle/>
          <a:p>
            <a:r>
              <a:rPr kumimoji="1" lang="zh-CN" altLang="en-US" dirty="0"/>
              <a:t>时间地点</a:t>
            </a:r>
          </a:p>
          <a:p>
            <a:pPr lvl="1"/>
            <a:r>
              <a:rPr kumimoji="1" lang="en-US" altLang="zh-CN" dirty="0"/>
              <a:t>1-16</a:t>
            </a:r>
            <a:r>
              <a:rPr kumimoji="1" lang="zh-CN" altLang="en-US" dirty="0"/>
              <a:t>周（理论）</a:t>
            </a:r>
          </a:p>
          <a:p>
            <a:pPr lvl="2"/>
            <a:r>
              <a:rPr kumimoji="1" lang="zh-CN" altLang="en-US" dirty="0"/>
              <a:t>周四下午</a:t>
            </a:r>
            <a:r>
              <a:rPr kumimoji="1" lang="en-US" altLang="zh-CN" dirty="0"/>
              <a:t>5-6</a:t>
            </a:r>
            <a:r>
              <a:rPr kumimoji="1" lang="zh-CN" altLang="en-US" dirty="0"/>
              <a:t>节（线上线下混合）</a:t>
            </a:r>
          </a:p>
          <a:p>
            <a:pPr lvl="2"/>
            <a:r>
              <a:rPr kumimoji="1" lang="zh-CN" altLang="en-US" dirty="0"/>
              <a:t>坤銮楼（</a:t>
            </a:r>
            <a:r>
              <a:rPr kumimoji="1" lang="en-US" altLang="zh-CN" dirty="0"/>
              <a:t>2</a:t>
            </a:r>
            <a:r>
              <a:rPr kumimoji="1" lang="zh-CN" altLang="en-US" dirty="0"/>
              <a:t>号楼）</a:t>
            </a:r>
            <a:r>
              <a:rPr kumimoji="1" lang="en-US" altLang="zh-CN" dirty="0"/>
              <a:t>A</a:t>
            </a:r>
            <a:r>
              <a:rPr kumimoji="1" lang="en-GB" altLang="zh-CN" dirty="0"/>
              <a:t>204</a:t>
            </a:r>
          </a:p>
          <a:p>
            <a:pPr lvl="1"/>
            <a:r>
              <a:rPr kumimoji="1" lang="en-US" altLang="zh-CN" dirty="0"/>
              <a:t>1</a:t>
            </a:r>
            <a:r>
              <a:rPr kumimoji="1" lang="en-GB" altLang="zh-CN" dirty="0"/>
              <a:t>-1</a:t>
            </a:r>
            <a:r>
              <a:rPr kumimoji="1" lang="en-US" altLang="zh-CN" dirty="0"/>
              <a:t>5</a:t>
            </a:r>
            <a:r>
              <a:rPr kumimoji="1" lang="zh-CN" altLang="en-US" dirty="0"/>
              <a:t>单周</a:t>
            </a:r>
            <a:r>
              <a:rPr kumimoji="1" lang="en-US" altLang="zh-CN" dirty="0"/>
              <a:t>(</a:t>
            </a:r>
            <a:r>
              <a:rPr kumimoji="1" lang="zh-CN" altLang="en-US" dirty="0"/>
              <a:t>实验</a:t>
            </a:r>
            <a:r>
              <a:rPr kumimoji="1" lang="en-US" altLang="zh-CN" dirty="0"/>
              <a:t>)</a:t>
            </a:r>
          </a:p>
          <a:p>
            <a:pPr lvl="2"/>
            <a:r>
              <a:rPr kumimoji="1" lang="zh-CN" altLang="en-US" dirty="0"/>
              <a:t>周四下午</a:t>
            </a:r>
            <a:r>
              <a:rPr kumimoji="1" lang="en-US" altLang="zh-CN" dirty="0"/>
              <a:t>7-8</a:t>
            </a:r>
            <a:r>
              <a:rPr kumimoji="1" lang="zh-CN" altLang="en-US" dirty="0"/>
              <a:t>节（全线下）</a:t>
            </a:r>
          </a:p>
          <a:p>
            <a:pPr lvl="2"/>
            <a:r>
              <a:rPr kumimoji="1" lang="zh-CN" altLang="en-US" dirty="0"/>
              <a:t>文宣楼（</a:t>
            </a:r>
            <a:r>
              <a:rPr kumimoji="1" lang="en-US" altLang="zh-CN" dirty="0"/>
              <a:t>4</a:t>
            </a:r>
            <a:r>
              <a:rPr kumimoji="1" lang="zh-CN" altLang="en-US" dirty="0"/>
              <a:t>号楼）</a:t>
            </a:r>
            <a:r>
              <a:rPr kumimoji="1" lang="en-GB" altLang="zh-CN" dirty="0"/>
              <a:t>B308</a:t>
            </a:r>
          </a:p>
          <a:p>
            <a:r>
              <a:rPr kumimoji="1" lang="zh-CN" altLang="en-US" dirty="0"/>
              <a:t>助教</a:t>
            </a:r>
          </a:p>
          <a:p>
            <a:pPr lvl="1"/>
            <a:r>
              <a:rPr kumimoji="1" lang="zh-CN" altLang="en-US" dirty="0"/>
              <a:t>黄龙、吴克青</a:t>
            </a:r>
          </a:p>
          <a:p>
            <a:endParaRPr kumimoji="1" lang="zh-CN" altLang="en-US" dirty="0"/>
          </a:p>
          <a:p>
            <a:endParaRPr kumimoji="1" lang="en-GB" altLang="zh-CN" dirty="0"/>
          </a:p>
          <a:p>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3W(</a:t>
            </a:r>
            <a:r>
              <a:rPr kumimoji="1" lang="zh-CN" altLang="en-US" dirty="0"/>
              <a:t>数媒</a:t>
            </a:r>
            <a:r>
              <a:rPr kumimoji="1" lang="en-US" altLang="zh-CN" dirty="0"/>
              <a:t>)</a:t>
            </a:r>
            <a:endParaRPr kumimoji="1" lang="zh-CN" altLang="en-US" dirty="0"/>
          </a:p>
        </p:txBody>
      </p:sp>
      <p:sp>
        <p:nvSpPr>
          <p:cNvPr id="3" name="竖排文字占位符 2"/>
          <p:cNvSpPr>
            <a:spLocks noGrp="1"/>
          </p:cNvSpPr>
          <p:nvPr>
            <p:ph type="body" orient="vert" idx="1"/>
          </p:nvPr>
        </p:nvSpPr>
        <p:spPr/>
        <p:txBody>
          <a:bodyPr>
            <a:normAutofit/>
          </a:bodyPr>
          <a:lstStyle/>
          <a:p>
            <a:r>
              <a:rPr kumimoji="1" lang="zh-CN" altLang="en-US" dirty="0"/>
              <a:t>时间地点</a:t>
            </a:r>
          </a:p>
          <a:p>
            <a:pPr lvl="1"/>
            <a:r>
              <a:rPr kumimoji="1" lang="en-US" altLang="zh-CN" dirty="0"/>
              <a:t>1-16</a:t>
            </a:r>
            <a:r>
              <a:rPr kumimoji="1" lang="zh-CN" altLang="en-US" dirty="0"/>
              <a:t>周（理论）</a:t>
            </a:r>
          </a:p>
          <a:p>
            <a:pPr lvl="2"/>
            <a:r>
              <a:rPr kumimoji="1" lang="zh-CN" altLang="en-US" dirty="0"/>
              <a:t>周五上午</a:t>
            </a:r>
            <a:r>
              <a:rPr kumimoji="1" lang="en-US" altLang="zh-CN" dirty="0"/>
              <a:t>1-2</a:t>
            </a:r>
            <a:r>
              <a:rPr kumimoji="1" lang="zh-CN" altLang="en-US" dirty="0"/>
              <a:t>节（线上线下混合）</a:t>
            </a:r>
          </a:p>
          <a:p>
            <a:pPr lvl="2"/>
            <a:r>
              <a:rPr kumimoji="1" lang="zh-CN" altLang="en-US" dirty="0"/>
              <a:t>学武楼（</a:t>
            </a:r>
            <a:r>
              <a:rPr kumimoji="1" lang="en-US" altLang="zh-CN" dirty="0"/>
              <a:t>1</a:t>
            </a:r>
            <a:r>
              <a:rPr kumimoji="1" lang="zh-CN" altLang="en-US" dirty="0"/>
              <a:t>号楼）</a:t>
            </a:r>
            <a:r>
              <a:rPr kumimoji="1" lang="en-GB" altLang="zh-CN" dirty="0"/>
              <a:t>B</a:t>
            </a:r>
            <a:r>
              <a:rPr kumimoji="1" lang="en-US" altLang="zh-CN" dirty="0"/>
              <a:t>2</a:t>
            </a:r>
            <a:r>
              <a:rPr kumimoji="1" lang="en-GB" altLang="zh-CN" dirty="0"/>
              <a:t>0</a:t>
            </a:r>
            <a:r>
              <a:rPr kumimoji="1" lang="en-US" altLang="zh-CN" dirty="0"/>
              <a:t>5</a:t>
            </a:r>
            <a:endParaRPr kumimoji="1" lang="en-GB" altLang="zh-CN" dirty="0"/>
          </a:p>
          <a:p>
            <a:pPr lvl="1"/>
            <a:r>
              <a:rPr kumimoji="1" lang="en-US" altLang="zh-CN" dirty="0"/>
              <a:t>1</a:t>
            </a:r>
            <a:r>
              <a:rPr kumimoji="1" lang="en-GB" altLang="zh-CN" dirty="0"/>
              <a:t>-16</a:t>
            </a:r>
            <a:r>
              <a:rPr kumimoji="1" lang="zh-CN" altLang="en-US" dirty="0"/>
              <a:t>周</a:t>
            </a:r>
            <a:r>
              <a:rPr kumimoji="1" lang="en-US" altLang="zh-CN" dirty="0"/>
              <a:t>(</a:t>
            </a:r>
            <a:r>
              <a:rPr kumimoji="1" lang="zh-CN" altLang="en-US" dirty="0"/>
              <a:t>实验</a:t>
            </a:r>
            <a:r>
              <a:rPr kumimoji="1" lang="en-US" altLang="zh-CN" dirty="0"/>
              <a:t>)</a:t>
            </a:r>
          </a:p>
          <a:p>
            <a:pPr lvl="2"/>
            <a:r>
              <a:rPr kumimoji="1" lang="zh-CN" altLang="en-US" dirty="0"/>
              <a:t>周五上午</a:t>
            </a:r>
            <a:r>
              <a:rPr kumimoji="1" lang="en-US" altLang="zh-CN" dirty="0"/>
              <a:t>3-4</a:t>
            </a:r>
            <a:r>
              <a:rPr kumimoji="1" lang="zh-CN" altLang="en-US"/>
              <a:t>节</a:t>
            </a:r>
            <a:r>
              <a:rPr kumimoji="1" lang="zh-CN" altLang="en-US" dirty="0"/>
              <a:t>（全线下）</a:t>
            </a:r>
          </a:p>
          <a:p>
            <a:pPr lvl="2"/>
            <a:r>
              <a:rPr kumimoji="1" lang="zh-CN" altLang="en-US" dirty="0"/>
              <a:t>文宣楼（</a:t>
            </a:r>
            <a:r>
              <a:rPr kumimoji="1" lang="en-US" altLang="zh-CN" dirty="0"/>
              <a:t>4</a:t>
            </a:r>
            <a:r>
              <a:rPr kumimoji="1" lang="zh-CN" altLang="en-US" dirty="0"/>
              <a:t>号楼）</a:t>
            </a:r>
            <a:r>
              <a:rPr kumimoji="1" lang="en-GB" altLang="zh-CN" dirty="0"/>
              <a:t>B3</a:t>
            </a:r>
            <a:r>
              <a:rPr kumimoji="1" lang="en-US" altLang="zh-CN" dirty="0"/>
              <a:t>11</a:t>
            </a:r>
            <a:endParaRPr kumimoji="1" lang="en-GB" altLang="zh-CN" dirty="0"/>
          </a:p>
          <a:p>
            <a:r>
              <a:rPr kumimoji="1" lang="zh-CN" altLang="en-US" dirty="0"/>
              <a:t>助教</a:t>
            </a:r>
          </a:p>
          <a:p>
            <a:pPr lvl="1"/>
            <a:r>
              <a:rPr kumimoji="1" lang="zh-CN" altLang="en-US" dirty="0"/>
              <a:t>陈昊</a:t>
            </a:r>
          </a:p>
          <a:p>
            <a:endParaRPr kumimoji="1" lang="en-GB" altLang="zh-CN" dirty="0"/>
          </a:p>
          <a:p>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p:cNvGrpSpPr/>
          <p:nvPr/>
        </p:nvGrpSpPr>
        <p:grpSpPr>
          <a:xfrm>
            <a:off x="2338913" y="2754041"/>
            <a:ext cx="7514174" cy="2047292"/>
            <a:chOff x="2785716" y="2754041"/>
            <a:chExt cx="7514174" cy="2047292"/>
          </a:xfrm>
        </p:grpSpPr>
        <p:grpSp>
          <p:nvGrpSpPr>
            <p:cNvPr id="2" name="组合 1"/>
            <p:cNvGrpSpPr/>
            <p:nvPr/>
          </p:nvGrpSpPr>
          <p:grpSpPr>
            <a:xfrm>
              <a:off x="2785716" y="2754041"/>
              <a:ext cx="1569600" cy="2047292"/>
              <a:chOff x="3572559" y="3146312"/>
              <a:chExt cx="1569600" cy="2047292"/>
            </a:xfrm>
          </p:grpSpPr>
          <p:sp>
            <p:nvSpPr>
              <p:cNvPr id="14" name="椭圆 13"/>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4</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p:cNvSpPr txBox="1"/>
            <p:nvPr/>
          </p:nvSpPr>
          <p:spPr>
            <a:xfrm>
              <a:off x="4727729" y="3142476"/>
              <a:ext cx="5572161" cy="1436355"/>
            </a:xfrm>
            <a:prstGeom prst="rect">
              <a:avLst/>
            </a:prstGeom>
            <a:noFill/>
          </p:spPr>
          <p:txBody>
            <a:bodyPr wrap="square">
              <a:spAutoFit/>
            </a:bodyPr>
            <a:lstStyle/>
            <a:p>
              <a:pPr>
                <a:lnSpc>
                  <a:spcPct val="150000"/>
                </a:lnSpc>
              </a:pPr>
              <a:r>
                <a:rPr lang="zh-CN" altLang="en-US" sz="6600" dirty="0">
                  <a:solidFill>
                    <a:srgbClr val="DD6D21"/>
                  </a:solidFill>
                  <a:latin typeface="庞门正道粗书体" panose="02010600030101010101" pitchFamily="2" charset="-122"/>
                  <a:ea typeface="庞门正道粗书体" panose="02010600030101010101" pitchFamily="2" charset="-122"/>
                </a:rPr>
                <a:t>学习资源</a:t>
              </a: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90548" y="-710713"/>
            <a:ext cx="3031610" cy="2795219"/>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参考书</a:t>
            </a:r>
          </a:p>
        </p:txBody>
      </p:sp>
      <p:sp>
        <p:nvSpPr>
          <p:cNvPr id="3" name="竖排文字占位符 2"/>
          <p:cNvSpPr>
            <a:spLocks noGrp="1"/>
          </p:cNvSpPr>
          <p:nvPr>
            <p:ph type="body" orient="vert" idx="1"/>
          </p:nvPr>
        </p:nvSpPr>
        <p:spPr/>
        <p:txBody>
          <a:bodyPr>
            <a:normAutofit/>
          </a:bodyPr>
          <a:lstStyle/>
          <a:p>
            <a:r>
              <a:rPr lang="zh-CN" altLang="en-US" dirty="0"/>
              <a:t>理论</a:t>
            </a:r>
            <a:endParaRPr lang="en-US" altLang="zh-CN" dirty="0"/>
          </a:p>
          <a:p>
            <a:pPr lvl="1"/>
            <a:r>
              <a:rPr lang="zh-CN" altLang="en-US" dirty="0"/>
              <a:t>游戏设计基础，第三版</a:t>
            </a:r>
          </a:p>
          <a:p>
            <a:r>
              <a:rPr lang="zh-CN" altLang="en-US" dirty="0"/>
              <a:t>实验</a:t>
            </a:r>
            <a:endParaRPr lang="en-US" altLang="zh-CN" dirty="0"/>
          </a:p>
          <a:p>
            <a:pPr lvl="1"/>
            <a:r>
              <a:rPr lang="zh-CN" altLang="en-US" dirty="0"/>
              <a:t>官方文档</a:t>
            </a:r>
            <a:endParaRPr lang="en-US" altLang="zh-CN" dirty="0"/>
          </a:p>
          <a:p>
            <a:endParaRPr kumimoji="1" lang="en-GB" altLang="zh-CN" dirty="0"/>
          </a:p>
          <a:p>
            <a:endParaRPr kumimoji="1" lang="zh-CN" altLang="en-US" dirty="0"/>
          </a:p>
          <a:p>
            <a:endParaRPr kumimoji="1" lang="en-GB" altLang="zh-CN" dirty="0"/>
          </a:p>
          <a:p>
            <a:endParaRPr kumimoji="1" lang="zh-CN" altLang="en-US" dirty="0"/>
          </a:p>
        </p:txBody>
      </p:sp>
      <p:pic>
        <p:nvPicPr>
          <p:cNvPr id="4" name="图片 3"/>
          <p:cNvPicPr>
            <a:picLocks noChangeAspect="1"/>
          </p:cNvPicPr>
          <p:nvPr/>
        </p:nvPicPr>
        <p:blipFill>
          <a:blip r:embed="rId3"/>
          <a:stretch>
            <a:fillRect/>
          </a:stretch>
        </p:blipFill>
        <p:spPr>
          <a:xfrm>
            <a:off x="5917323" y="2867891"/>
            <a:ext cx="3469847" cy="3469847"/>
          </a:xfrm>
          <a:prstGeom prst="rect">
            <a:avLst/>
          </a:prstGeom>
        </p:spPr>
      </p:pic>
      <p:pic>
        <p:nvPicPr>
          <p:cNvPr id="5" name="图片 4"/>
          <p:cNvPicPr>
            <a:picLocks noChangeAspect="1"/>
          </p:cNvPicPr>
          <p:nvPr/>
        </p:nvPicPr>
        <p:blipFill>
          <a:blip r:embed="rId4"/>
          <a:stretch>
            <a:fillRect/>
          </a:stretch>
        </p:blipFill>
        <p:spPr>
          <a:xfrm>
            <a:off x="3518645" y="2867891"/>
            <a:ext cx="2840023" cy="3393410"/>
          </a:xfrm>
          <a:prstGeom prst="rect">
            <a:avLst/>
          </a:prstGeom>
        </p:spPr>
      </p:pic>
      <p:pic>
        <p:nvPicPr>
          <p:cNvPr id="6" name="图片 5"/>
          <p:cNvPicPr>
            <a:picLocks noChangeAspect="1"/>
          </p:cNvPicPr>
          <p:nvPr/>
        </p:nvPicPr>
        <p:blipFill>
          <a:blip r:embed="rId5"/>
          <a:stretch>
            <a:fillRect/>
          </a:stretch>
        </p:blipFill>
        <p:spPr>
          <a:xfrm>
            <a:off x="9030616" y="2867891"/>
            <a:ext cx="2801902" cy="3469847"/>
          </a:xfrm>
          <a:prstGeom prst="rect">
            <a:avLst/>
          </a:prstGeom>
        </p:spPr>
      </p:pic>
      <p:pic>
        <p:nvPicPr>
          <p:cNvPr id="7" name="图片 6"/>
          <p:cNvPicPr>
            <a:picLocks noChangeAspect="1"/>
          </p:cNvPicPr>
          <p:nvPr/>
        </p:nvPicPr>
        <p:blipFill>
          <a:blip r:embed="rId6"/>
          <a:stretch>
            <a:fillRect/>
          </a:stretch>
        </p:blipFill>
        <p:spPr>
          <a:xfrm>
            <a:off x="999885" y="4382813"/>
            <a:ext cx="2472089" cy="187848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线上资源</a:t>
            </a:r>
          </a:p>
        </p:txBody>
      </p:sp>
      <p:sp>
        <p:nvSpPr>
          <p:cNvPr id="3" name="竖排文字占位符 2"/>
          <p:cNvSpPr>
            <a:spLocks noGrp="1"/>
          </p:cNvSpPr>
          <p:nvPr>
            <p:ph type="body" orient="vert" idx="1"/>
          </p:nvPr>
        </p:nvSpPr>
        <p:spPr/>
        <p:txBody>
          <a:bodyPr>
            <a:normAutofit/>
          </a:bodyPr>
          <a:lstStyle/>
          <a:p>
            <a:r>
              <a:rPr kumimoji="1" lang="zh-CN" altLang="en-US" dirty="0"/>
              <a:t>网址</a:t>
            </a:r>
            <a:endParaRPr kumimoji="1" lang="en-US" altLang="zh-CN" dirty="0"/>
          </a:p>
          <a:p>
            <a:pPr lvl="1"/>
            <a:r>
              <a:rPr kumimoji="1" lang="en-GB" altLang="zh-CN" dirty="0">
                <a:hlinkClick r:id="rId3"/>
              </a:rPr>
              <a:t>https://www.icourse163.org/spoc/course/XMU-1467001165</a:t>
            </a:r>
            <a:r>
              <a:rPr kumimoji="1" lang="zh-CN" altLang="en-US" dirty="0"/>
              <a:t> </a:t>
            </a:r>
            <a:r>
              <a:rPr kumimoji="1" lang="en-GB" altLang="zh-CN" dirty="0"/>
              <a:t> </a:t>
            </a:r>
            <a:r>
              <a:rPr kumimoji="1" lang="zh-CN" altLang="en-US" dirty="0"/>
              <a:t> </a:t>
            </a:r>
            <a:endParaRPr kumimoji="1" lang="en-GB" altLang="zh-CN" dirty="0"/>
          </a:p>
          <a:p>
            <a:endParaRPr kumimoji="1" lang="en-GB" altLang="zh-CN" dirty="0"/>
          </a:p>
          <a:p>
            <a:endParaRPr kumimoji="1" lang="zh-CN" altLang="en-US" dirty="0"/>
          </a:p>
          <a:p>
            <a:endParaRPr kumimoji="1" lang="en-GB" altLang="zh-CN" dirty="0"/>
          </a:p>
          <a:p>
            <a:endParaRPr kumimoji="1" lang="zh-CN" altLang="en-US" dirty="0"/>
          </a:p>
        </p:txBody>
      </p:sp>
      <p:pic>
        <p:nvPicPr>
          <p:cNvPr id="4" name="图片 3"/>
          <p:cNvPicPr>
            <a:picLocks noChangeAspect="1"/>
          </p:cNvPicPr>
          <p:nvPr/>
        </p:nvPicPr>
        <p:blipFill>
          <a:blip r:embed="rId4"/>
          <a:stretch>
            <a:fillRect/>
          </a:stretch>
        </p:blipFill>
        <p:spPr>
          <a:xfrm>
            <a:off x="3348577" y="2544172"/>
            <a:ext cx="4622655" cy="374232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线上资源</a:t>
            </a:r>
          </a:p>
        </p:txBody>
      </p:sp>
      <p:sp>
        <p:nvSpPr>
          <p:cNvPr id="3" name="竖排文字占位符 2"/>
          <p:cNvSpPr>
            <a:spLocks noGrp="1"/>
          </p:cNvSpPr>
          <p:nvPr>
            <p:ph type="body" orient="vert" idx="1"/>
          </p:nvPr>
        </p:nvSpPr>
        <p:spPr/>
        <p:txBody>
          <a:bodyPr>
            <a:normAutofit/>
          </a:bodyPr>
          <a:lstStyle/>
          <a:p>
            <a:r>
              <a:rPr kumimoji="1" lang="zh-CN" altLang="en-US" dirty="0"/>
              <a:t>网址</a:t>
            </a:r>
            <a:endParaRPr kumimoji="1" lang="en-US" altLang="zh-CN" dirty="0"/>
          </a:p>
          <a:p>
            <a:pPr lvl="1"/>
            <a:r>
              <a:rPr kumimoji="1" lang="en-GB" altLang="zh-CN" dirty="0">
                <a:hlinkClick r:id="rId3"/>
              </a:rPr>
              <a:t>https://www.icourse163.org/spoc/course/SY-1458258161</a:t>
            </a:r>
            <a:r>
              <a:rPr kumimoji="1" lang="en-GB" altLang="zh-CN" dirty="0"/>
              <a:t>   </a:t>
            </a:r>
          </a:p>
          <a:p>
            <a:endParaRPr kumimoji="1" lang="zh-CN" altLang="en-US" dirty="0"/>
          </a:p>
          <a:p>
            <a:endParaRPr kumimoji="1" lang="en-GB" altLang="zh-CN" dirty="0"/>
          </a:p>
          <a:p>
            <a:endParaRPr kumimoji="1" lang="zh-CN" altLang="en-US" dirty="0"/>
          </a:p>
        </p:txBody>
      </p:sp>
      <p:pic>
        <p:nvPicPr>
          <p:cNvPr id="5" name="图片 4"/>
          <p:cNvPicPr>
            <a:picLocks noChangeAspect="1"/>
          </p:cNvPicPr>
          <p:nvPr/>
        </p:nvPicPr>
        <p:blipFill>
          <a:blip r:embed="rId4"/>
          <a:stretch>
            <a:fillRect/>
          </a:stretch>
        </p:blipFill>
        <p:spPr>
          <a:xfrm>
            <a:off x="3397974" y="2561463"/>
            <a:ext cx="6161662" cy="37826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7" name="矩形 6"/>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p:cNvGrpSpPr/>
          <p:nvPr/>
        </p:nvGrpSpPr>
        <p:grpSpPr>
          <a:xfrm>
            <a:off x="2338913" y="2754041"/>
            <a:ext cx="7514174" cy="2047292"/>
            <a:chOff x="2785716" y="2754041"/>
            <a:chExt cx="7514174" cy="2047292"/>
          </a:xfrm>
        </p:grpSpPr>
        <p:grpSp>
          <p:nvGrpSpPr>
            <p:cNvPr id="2" name="组合 1"/>
            <p:cNvGrpSpPr/>
            <p:nvPr/>
          </p:nvGrpSpPr>
          <p:grpSpPr>
            <a:xfrm>
              <a:off x="2785716" y="2754041"/>
              <a:ext cx="1569600" cy="2047292"/>
              <a:chOff x="3572559" y="3146312"/>
              <a:chExt cx="1569600" cy="2047292"/>
            </a:xfrm>
          </p:grpSpPr>
          <p:sp>
            <p:nvSpPr>
              <p:cNvPr id="14" name="椭圆 13"/>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p:cNvSpPr txBox="1"/>
            <p:nvPr/>
          </p:nvSpPr>
          <p:spPr>
            <a:xfrm>
              <a:off x="4727729" y="3142476"/>
              <a:ext cx="5572161" cy="1436355"/>
            </a:xfrm>
            <a:prstGeom prst="rect">
              <a:avLst/>
            </a:prstGeom>
            <a:noFill/>
          </p:spPr>
          <p:txBody>
            <a:bodyPr wrap="square">
              <a:spAutoFit/>
            </a:bodyPr>
            <a:lstStyle/>
            <a:p>
              <a:pPr>
                <a:lnSpc>
                  <a:spcPct val="150000"/>
                </a:lnSpc>
              </a:pPr>
              <a:r>
                <a:rPr lang="zh-CN" altLang="en-US" sz="6600" dirty="0">
                  <a:solidFill>
                    <a:srgbClr val="DD6D21"/>
                  </a:solidFill>
                  <a:latin typeface="庞门正道粗书体" panose="02010600030101010101" pitchFamily="2" charset="-122"/>
                  <a:ea typeface="庞门正道粗书体" panose="02010600030101010101" pitchFamily="2" charset="-122"/>
                </a:rPr>
                <a:t>基础信息</a:t>
              </a: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线上资源</a:t>
            </a:r>
          </a:p>
        </p:txBody>
      </p:sp>
      <p:sp>
        <p:nvSpPr>
          <p:cNvPr id="3" name="竖排文字占位符 2"/>
          <p:cNvSpPr>
            <a:spLocks noGrp="1"/>
          </p:cNvSpPr>
          <p:nvPr>
            <p:ph type="body" orient="vert" idx="1"/>
          </p:nvPr>
        </p:nvSpPr>
        <p:spPr/>
        <p:txBody>
          <a:bodyPr>
            <a:normAutofit/>
          </a:bodyPr>
          <a:lstStyle/>
          <a:p>
            <a:r>
              <a:rPr kumimoji="1" lang="zh-CN" altLang="en-US" dirty="0"/>
              <a:t>网址</a:t>
            </a:r>
            <a:endParaRPr kumimoji="1" lang="en-US" altLang="zh-CN" dirty="0"/>
          </a:p>
          <a:p>
            <a:pPr lvl="1"/>
            <a:r>
              <a:rPr lang="en-US" altLang="zh-CN" dirty="0">
                <a:solidFill>
                  <a:schemeClr val="bg1"/>
                </a:solidFill>
                <a:hlinkClick r:id="rId3"/>
              </a:rPr>
              <a:t>https://wmooc.icourses.cn/mkt2.html</a:t>
            </a:r>
            <a:endParaRPr kumimoji="1" lang="zh-CN" altLang="en-US" dirty="0"/>
          </a:p>
          <a:p>
            <a:endParaRPr kumimoji="1" lang="en-GB" altLang="zh-CN" dirty="0"/>
          </a:p>
          <a:p>
            <a:endParaRPr kumimoji="1" lang="zh-CN" altLang="en-US" dirty="0"/>
          </a:p>
        </p:txBody>
      </p:sp>
      <p:pic>
        <p:nvPicPr>
          <p:cNvPr id="6" name="图片 5"/>
          <p:cNvPicPr>
            <a:picLocks noChangeAspect="1"/>
          </p:cNvPicPr>
          <p:nvPr/>
        </p:nvPicPr>
        <p:blipFill>
          <a:blip r:embed="rId4"/>
          <a:stretch>
            <a:fillRect/>
          </a:stretch>
        </p:blipFill>
        <p:spPr>
          <a:xfrm>
            <a:off x="3428418" y="2511398"/>
            <a:ext cx="5718489" cy="389979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extLst>
              <a:ext uri="{28A0092B-C50C-407E-A947-70E740481C1C}">
                <a14:useLocalDpi xmlns:a14="http://schemas.microsoft.com/office/drawing/2010/main" val="0"/>
              </a:ext>
            </a:extLst>
          </a:blip>
          <a:srcRect t="10235" b="10798"/>
          <a:stretch>
            <a:fillRect/>
          </a:stretch>
        </p:blipFill>
        <p:spPr>
          <a:xfrm rot="16200000">
            <a:off x="4616978" y="-4614109"/>
            <a:ext cx="2943531" cy="12206514"/>
          </a:xfrm>
          <a:custGeom>
            <a:avLst/>
            <a:gdLst>
              <a:gd name="connsiteX0" fmla="*/ 2943531 w 2943531"/>
              <a:gd name="connsiteY0" fmla="*/ 0 h 12206514"/>
              <a:gd name="connsiteX1" fmla="*/ 2943531 w 2943531"/>
              <a:gd name="connsiteY1" fmla="*/ 12206514 h 12206514"/>
              <a:gd name="connsiteX2" fmla="*/ 0 w 2943531"/>
              <a:gd name="connsiteY2" fmla="*/ 12206514 h 12206514"/>
              <a:gd name="connsiteX3" fmla="*/ 0 w 2943531"/>
              <a:gd name="connsiteY3" fmla="*/ 0 h 12206514"/>
            </a:gdLst>
            <a:ahLst/>
            <a:cxnLst>
              <a:cxn ang="0">
                <a:pos x="connsiteX0" y="connsiteY0"/>
              </a:cxn>
              <a:cxn ang="0">
                <a:pos x="connsiteX1" y="connsiteY1"/>
              </a:cxn>
              <a:cxn ang="0">
                <a:pos x="connsiteX2" y="connsiteY2"/>
              </a:cxn>
              <a:cxn ang="0">
                <a:pos x="connsiteX3" y="connsiteY3"/>
              </a:cxn>
            </a:cxnLst>
            <a:rect l="l" t="t" r="r" b="b"/>
            <a:pathLst>
              <a:path w="2943531" h="12206514">
                <a:moveTo>
                  <a:pt x="2943531" y="0"/>
                </a:moveTo>
                <a:lnTo>
                  <a:pt x="2943531" y="12206514"/>
                </a:lnTo>
                <a:lnTo>
                  <a:pt x="0" y="12206514"/>
                </a:lnTo>
                <a:lnTo>
                  <a:pt x="0" y="0"/>
                </a:lnTo>
                <a:close/>
              </a:path>
            </a:pathLst>
          </a:custGeom>
          <a:noFill/>
          <a:ln>
            <a:noFill/>
          </a:ln>
        </p:spPr>
      </p:pic>
      <p:sp>
        <p:nvSpPr>
          <p:cNvPr id="2" name="矩形: 圆角 1"/>
          <p:cNvSpPr/>
          <p:nvPr/>
        </p:nvSpPr>
        <p:spPr>
          <a:xfrm rot="10800000">
            <a:off x="-14514" y="-2913"/>
            <a:ext cx="12206514" cy="2960915"/>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0800000">
            <a:off x="0" y="6676570"/>
            <a:ext cx="12206514" cy="195943"/>
          </a:xfrm>
          <a:prstGeom prst="roundRect">
            <a:avLst>
              <a:gd name="adj" fmla="val 0"/>
            </a:avLst>
          </a:prstGeom>
          <a:gradFill flip="none" rotWithShape="1">
            <a:gsLst>
              <a:gs pos="31000">
                <a:srgbClr val="E07A34"/>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322824" y="4403244"/>
            <a:ext cx="7779119" cy="830997"/>
          </a:xfrm>
          <a:prstGeom prst="rect">
            <a:avLst/>
          </a:prstGeom>
          <a:noFill/>
        </p:spPr>
        <p:txBody>
          <a:bodyPr wrap="square">
            <a:spAutoFit/>
          </a:bodyPr>
          <a:lstStyle/>
          <a:p>
            <a:pPr algn="dist"/>
            <a:r>
              <a:rPr lang="en-US" altLang="zh-CN" sz="4800" dirty="0">
                <a:solidFill>
                  <a:schemeClr val="bg2">
                    <a:lumMod val="50000"/>
                    <a:alpha val="26000"/>
                  </a:schemeClr>
                </a:solidFill>
              </a:rPr>
              <a:t>Thank you for watching</a:t>
            </a:r>
          </a:p>
        </p:txBody>
      </p:sp>
      <p:sp>
        <p:nvSpPr>
          <p:cNvPr id="10" name="文本框 9"/>
          <p:cNvSpPr txBox="1"/>
          <p:nvPr/>
        </p:nvSpPr>
        <p:spPr>
          <a:xfrm>
            <a:off x="2322824" y="2607500"/>
            <a:ext cx="8376596" cy="2123658"/>
          </a:xfrm>
          <a:prstGeom prst="rect">
            <a:avLst/>
          </a:prstGeom>
          <a:noFill/>
        </p:spPr>
        <p:txBody>
          <a:bodyPr wrap="square">
            <a:spAutoFit/>
          </a:bodyPr>
          <a:lstStyle/>
          <a:p>
            <a:pPr algn="just">
              <a:lnSpc>
                <a:spcPct val="150000"/>
              </a:lnSpc>
            </a:pPr>
            <a:r>
              <a:rPr lang="zh-CN" altLang="en-US" sz="9600" dirty="0">
                <a:solidFill>
                  <a:srgbClr val="DD6D21"/>
                </a:solidFill>
                <a:latin typeface="庞门正道粗书体" panose="02010600030101010101" pitchFamily="2" charset="-122"/>
                <a:ea typeface="庞门正道粗书体" panose="02010600030101010101" pitchFamily="2" charset="-122"/>
              </a:rPr>
              <a:t>感谢您的观看</a:t>
            </a:r>
          </a:p>
        </p:txBody>
      </p:sp>
      <p:pic>
        <p:nvPicPr>
          <p:cNvPr id="18" name="Picture 2"/>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2547" y="355314"/>
            <a:ext cx="2136329" cy="613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课程特点</a:t>
            </a:r>
          </a:p>
        </p:txBody>
      </p:sp>
      <p:sp>
        <p:nvSpPr>
          <p:cNvPr id="31" name="竖排文字占位符 2"/>
          <p:cNvSpPr>
            <a:spLocks noGrp="1"/>
          </p:cNvSpPr>
          <p:nvPr>
            <p:ph type="body" orient="vert" idx="1"/>
          </p:nvPr>
        </p:nvSpPr>
        <p:spPr>
          <a:xfrm>
            <a:off x="954403" y="1638300"/>
            <a:ext cx="10515600" cy="4429690"/>
          </a:xfrm>
        </p:spPr>
        <p:txBody>
          <a:bodyPr>
            <a:normAutofit/>
          </a:bodyPr>
          <a:lstStyle/>
          <a:p>
            <a:r>
              <a:rPr kumimoji="1" lang="zh-CN" altLang="en-US" dirty="0"/>
              <a:t>计算机游戏是一类丰富的、复杂的且通常是大规模的软件应用，是软件工程学科中重要的、有趣的又极具吸引力的软件应用研究领域</a:t>
            </a:r>
            <a:endParaRPr kumimoji="1" lang="en-US" altLang="zh-CN" dirty="0"/>
          </a:p>
          <a:p>
            <a:pPr lvl="1"/>
            <a:r>
              <a:rPr kumimoji="1" lang="zh-CN" altLang="en-US" dirty="0"/>
              <a:t>无论专注于娱乐市场还是专注于教育、健康、科研等非娱乐领域的游戏开发者都对游戏软件的工程管理有着浓厚的兴趣</a:t>
            </a:r>
            <a:endParaRPr kumimoji="1" lang="en-US" altLang="zh-CN" dirty="0"/>
          </a:p>
          <a:p>
            <a:r>
              <a:rPr kumimoji="1" lang="zh-CN" altLang="en-US" dirty="0"/>
              <a:t>计算机游戏设计课程是对游戏软件设计开发过程的一项综合归纳科目</a:t>
            </a:r>
            <a:endParaRPr kumimoji="1" lang="en-US" altLang="zh-CN" dirty="0"/>
          </a:p>
          <a:p>
            <a:pPr lvl="1"/>
            <a:r>
              <a:rPr kumimoji="1" lang="zh-CN" altLang="en-US" dirty="0"/>
              <a:t>学生要以宏观的角度去了解和审视游戏的整个开发制作过程，并且涉及到了整个过程中人员的分工与角色分配 ，并掌握如何安排游戏的制作进度与合理预算。</a:t>
            </a:r>
            <a:endParaRPr kumimoji="1" lang="en-GB" altLang="zh-CN" dirty="0"/>
          </a:p>
          <a:p>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课程特点</a:t>
            </a:r>
          </a:p>
        </p:txBody>
      </p:sp>
      <p:sp>
        <p:nvSpPr>
          <p:cNvPr id="31" name="竖排文字占位符 2"/>
          <p:cNvSpPr>
            <a:spLocks noGrp="1"/>
          </p:cNvSpPr>
          <p:nvPr>
            <p:ph type="body" orient="vert" idx="1"/>
          </p:nvPr>
        </p:nvSpPr>
        <p:spPr>
          <a:xfrm>
            <a:off x="954403" y="1638300"/>
            <a:ext cx="10515600" cy="4429690"/>
          </a:xfrm>
        </p:spPr>
        <p:txBody>
          <a:bodyPr>
            <a:normAutofit/>
          </a:bodyPr>
          <a:lstStyle/>
          <a:p>
            <a:r>
              <a:rPr kumimoji="1" lang="zh-CN" altLang="en-US" dirty="0"/>
              <a:t>计算机游戏的设计和编写需要综合运用软件工程多门课程的知识</a:t>
            </a:r>
            <a:endParaRPr kumimoji="1" lang="en-US" altLang="zh-CN" dirty="0"/>
          </a:p>
          <a:p>
            <a:pPr lvl="1"/>
            <a:r>
              <a:rPr kumimoji="1" lang="zh-CN" altLang="en-US" dirty="0"/>
              <a:t>游戏程序的搭建离不开</a:t>
            </a:r>
            <a:r>
              <a:rPr kumimoji="1" lang="en-US" altLang="zh-CN" dirty="0"/>
              <a:t>《</a:t>
            </a:r>
            <a:r>
              <a:rPr kumimoji="1" lang="zh-CN" altLang="en-US" dirty="0"/>
              <a:t>数据结构</a:t>
            </a:r>
            <a:r>
              <a:rPr kumimoji="1" lang="en-US" altLang="zh-CN" dirty="0"/>
              <a:t>》</a:t>
            </a:r>
            <a:r>
              <a:rPr kumimoji="1" lang="zh-CN" altLang="en-US" dirty="0"/>
              <a:t>、</a:t>
            </a:r>
            <a:r>
              <a:rPr kumimoji="1" lang="en-US" altLang="zh-CN" dirty="0"/>
              <a:t>《</a:t>
            </a:r>
            <a:r>
              <a:rPr kumimoji="1" lang="zh-CN" altLang="en-US" dirty="0"/>
              <a:t>面向对象程序设计</a:t>
            </a:r>
            <a:r>
              <a:rPr kumimoji="1" lang="en-US" altLang="zh-CN" dirty="0"/>
              <a:t>》</a:t>
            </a:r>
            <a:r>
              <a:rPr kumimoji="1" lang="zh-CN" altLang="en-US" dirty="0"/>
              <a:t>和</a:t>
            </a:r>
            <a:r>
              <a:rPr kumimoji="1" lang="en-US" altLang="zh-CN" dirty="0"/>
              <a:t>《</a:t>
            </a:r>
            <a:r>
              <a:rPr kumimoji="1" lang="zh-CN" altLang="en-US" dirty="0"/>
              <a:t>项目管理</a:t>
            </a:r>
            <a:r>
              <a:rPr kumimoji="1" lang="en-US" altLang="zh-CN" dirty="0"/>
              <a:t>》</a:t>
            </a:r>
            <a:r>
              <a:rPr kumimoji="1" lang="zh-CN" altLang="en-US" dirty="0"/>
              <a:t>等专业基础课程</a:t>
            </a:r>
            <a:endParaRPr kumimoji="1" lang="en-US" altLang="zh-CN" dirty="0"/>
          </a:p>
          <a:p>
            <a:pPr lvl="1"/>
            <a:r>
              <a:rPr kumimoji="1" lang="zh-CN" altLang="en-US" dirty="0"/>
              <a:t>游戏中物体的运动设定及碰撞检测需要运用</a:t>
            </a:r>
            <a:r>
              <a:rPr kumimoji="1" lang="en-US" altLang="zh-CN" dirty="0"/>
              <a:t>《</a:t>
            </a:r>
            <a:r>
              <a:rPr kumimoji="1" lang="zh-CN" altLang="en-US" dirty="0"/>
              <a:t>大学物理</a:t>
            </a:r>
            <a:r>
              <a:rPr kumimoji="1" lang="en-US" altLang="zh-CN" dirty="0"/>
              <a:t>》</a:t>
            </a:r>
            <a:r>
              <a:rPr kumimoji="1" lang="zh-CN" altLang="en-US" dirty="0"/>
              <a:t>和</a:t>
            </a:r>
            <a:r>
              <a:rPr kumimoji="1" lang="en-US" altLang="zh-CN" dirty="0"/>
              <a:t>《</a:t>
            </a:r>
            <a:r>
              <a:rPr kumimoji="1" lang="zh-CN" altLang="en-US" dirty="0"/>
              <a:t>高等数学</a:t>
            </a:r>
            <a:r>
              <a:rPr kumimoji="1" lang="en-US" altLang="zh-CN" dirty="0"/>
              <a:t>》</a:t>
            </a:r>
            <a:r>
              <a:rPr kumimoji="1" lang="zh-CN" altLang="en-US" dirty="0"/>
              <a:t>等公共基础课程的基本原理</a:t>
            </a:r>
            <a:endParaRPr kumimoji="1" lang="en-US" altLang="zh-CN" dirty="0"/>
          </a:p>
          <a:p>
            <a:pPr lvl="1"/>
            <a:r>
              <a:rPr kumimoji="1" lang="zh-CN" altLang="en-US" dirty="0"/>
              <a:t>游戏图形的绘制、游戏网络的设定、游戏数据的存储、电脑角色的控制音频视频的处理则分别涉及到</a:t>
            </a:r>
            <a:r>
              <a:rPr kumimoji="1" lang="en-US" altLang="zh-CN" dirty="0"/>
              <a:t>《</a:t>
            </a:r>
            <a:r>
              <a:rPr kumimoji="1" lang="zh-CN" altLang="en-US" dirty="0"/>
              <a:t>计算机图形学</a:t>
            </a:r>
            <a:r>
              <a:rPr kumimoji="1" lang="en-US" altLang="zh-CN" dirty="0"/>
              <a:t>》</a:t>
            </a:r>
            <a:r>
              <a:rPr kumimoji="1" lang="zh-CN" altLang="en-US" dirty="0"/>
              <a:t>、</a:t>
            </a:r>
            <a:r>
              <a:rPr kumimoji="1" lang="en-US" altLang="zh-CN" dirty="0"/>
              <a:t>《</a:t>
            </a:r>
            <a:r>
              <a:rPr kumimoji="1" lang="zh-CN" altLang="en-US" dirty="0"/>
              <a:t>计算机网络</a:t>
            </a:r>
            <a:r>
              <a:rPr kumimoji="1" lang="en-US" altLang="zh-CN" dirty="0"/>
              <a:t>》</a:t>
            </a:r>
            <a:r>
              <a:rPr kumimoji="1" lang="zh-CN" altLang="en-US" dirty="0"/>
              <a:t>、</a:t>
            </a:r>
            <a:r>
              <a:rPr kumimoji="1" lang="en-US" altLang="zh-CN" dirty="0"/>
              <a:t>《</a:t>
            </a:r>
            <a:r>
              <a:rPr kumimoji="1" lang="zh-CN" altLang="en-US" dirty="0"/>
              <a:t>数据库原理</a:t>
            </a:r>
            <a:r>
              <a:rPr kumimoji="1" lang="en-US" altLang="zh-CN" dirty="0"/>
              <a:t>》</a:t>
            </a:r>
            <a:r>
              <a:rPr kumimoji="1" lang="zh-CN" altLang="en-US" dirty="0"/>
              <a:t>、</a:t>
            </a:r>
            <a:r>
              <a:rPr kumimoji="1" lang="en-US" altLang="zh-CN" dirty="0"/>
              <a:t>《</a:t>
            </a:r>
            <a:r>
              <a:rPr kumimoji="1" lang="zh-CN" altLang="en-US" dirty="0"/>
              <a:t>人工智能</a:t>
            </a:r>
            <a:r>
              <a:rPr kumimoji="1" lang="en-US" altLang="zh-CN" dirty="0"/>
              <a:t>》</a:t>
            </a:r>
            <a:r>
              <a:rPr kumimoji="1" lang="zh-CN" altLang="en-US" dirty="0"/>
              <a:t>和</a:t>
            </a:r>
            <a:r>
              <a:rPr kumimoji="1" lang="en-US" altLang="zh-CN" dirty="0"/>
              <a:t>《</a:t>
            </a:r>
            <a:r>
              <a:rPr kumimoji="1" lang="zh-CN" altLang="en-US" dirty="0"/>
              <a:t>多媒体技术</a:t>
            </a:r>
            <a:r>
              <a:rPr kumimoji="1" lang="en-US" altLang="zh-CN" dirty="0"/>
              <a:t>》</a:t>
            </a:r>
            <a:r>
              <a:rPr kumimoji="1" lang="zh-CN" altLang="en-US" dirty="0"/>
              <a:t>等专业课程的重要内容</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课程目标</a:t>
            </a:r>
          </a:p>
        </p:txBody>
      </p:sp>
      <p:sp>
        <p:nvSpPr>
          <p:cNvPr id="3" name="竖排文字占位符 2"/>
          <p:cNvSpPr>
            <a:spLocks noGrp="1"/>
          </p:cNvSpPr>
          <p:nvPr>
            <p:ph type="body" orient="vert" idx="1"/>
          </p:nvPr>
        </p:nvSpPr>
        <p:spPr/>
        <p:txBody>
          <a:bodyPr>
            <a:normAutofit/>
          </a:bodyPr>
          <a:lstStyle/>
          <a:p>
            <a:r>
              <a:rPr kumimoji="1" lang="zh-CN" altLang="en-US" dirty="0"/>
              <a:t>掌握计算机游戏设计与开发的相关概念、原理、方法及技术，学好理论基础知识，提高分析问题和解决实际问题的能力</a:t>
            </a:r>
            <a:endParaRPr kumimoji="1" lang="en-US" altLang="zh-CN" dirty="0"/>
          </a:p>
          <a:p>
            <a:r>
              <a:rPr kumimoji="1" lang="zh-CN" altLang="en-US" dirty="0"/>
              <a:t>理解和掌握了解游戏相关前沿技术及产业发展，包括计算机图形学、人工智能、计算机网络，多媒体等</a:t>
            </a:r>
          </a:p>
          <a:p>
            <a:r>
              <a:rPr kumimoji="1" lang="zh-CN" altLang="en-US" dirty="0"/>
              <a:t>了解主要的游戏引擎及其优劣点，懂得针对具体需求选择合适的引擎开发，至少掌握一种游戏开发引擎，如</a:t>
            </a:r>
            <a:r>
              <a:rPr kumimoji="1" lang="en-GB" altLang="zh-CN" dirty="0" err="1"/>
              <a:t>Unity,Cocos</a:t>
            </a:r>
            <a:r>
              <a:rPr kumimoji="1" lang="zh-CN" altLang="en-GB" dirty="0"/>
              <a:t>，</a:t>
            </a:r>
            <a:r>
              <a:rPr kumimoji="1" lang="en-GB" altLang="zh-CN" dirty="0"/>
              <a:t>Unreal</a:t>
            </a:r>
            <a:r>
              <a:rPr kumimoji="1" lang="zh-CN" altLang="en-US" dirty="0"/>
              <a:t>等</a:t>
            </a:r>
          </a:p>
          <a:p>
            <a:endParaRPr kumimoji="1" lang="en-GB" altLang="zh-CN" dirty="0"/>
          </a:p>
          <a:p>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历史沿革</a:t>
            </a:r>
          </a:p>
        </p:txBody>
      </p:sp>
      <p:sp>
        <p:nvSpPr>
          <p:cNvPr id="6" name="内容占位符 2"/>
          <p:cNvSpPr txBox="1"/>
          <p:nvPr/>
        </p:nvSpPr>
        <p:spPr>
          <a:xfrm>
            <a:off x="2699556" y="1527464"/>
            <a:ext cx="1544216" cy="34290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时间</a:t>
            </a:r>
            <a:endParaRPr lang="en-US" altLang="zh-CN" dirty="0"/>
          </a:p>
        </p:txBody>
      </p:sp>
      <p:sp>
        <p:nvSpPr>
          <p:cNvPr id="7" name="内容占位符 2"/>
          <p:cNvSpPr txBox="1"/>
          <p:nvPr/>
        </p:nvSpPr>
        <p:spPr>
          <a:xfrm>
            <a:off x="3955740" y="1527464"/>
            <a:ext cx="1544216" cy="34290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班级</a:t>
            </a:r>
            <a:endParaRPr lang="en-US" altLang="zh-CN" dirty="0"/>
          </a:p>
        </p:txBody>
      </p:sp>
      <p:sp>
        <p:nvSpPr>
          <p:cNvPr id="8" name="内容占位符 2"/>
          <p:cNvSpPr txBox="1"/>
          <p:nvPr/>
        </p:nvSpPr>
        <p:spPr>
          <a:xfrm>
            <a:off x="5323892" y="1527464"/>
            <a:ext cx="1544216" cy="34290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理论</a:t>
            </a:r>
            <a:endParaRPr lang="en-US" altLang="zh-CN" dirty="0"/>
          </a:p>
        </p:txBody>
      </p:sp>
      <p:sp>
        <p:nvSpPr>
          <p:cNvPr id="9" name="内容占位符 2"/>
          <p:cNvSpPr txBox="1"/>
          <p:nvPr/>
        </p:nvSpPr>
        <p:spPr>
          <a:xfrm>
            <a:off x="7628148" y="1527464"/>
            <a:ext cx="1544216" cy="34290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实验</a:t>
            </a:r>
            <a:endParaRPr lang="en-US" altLang="zh-CN" dirty="0"/>
          </a:p>
        </p:txBody>
      </p:sp>
      <p:sp>
        <p:nvSpPr>
          <p:cNvPr id="10" name="文本框 9"/>
          <p:cNvSpPr txBox="1"/>
          <p:nvPr/>
        </p:nvSpPr>
        <p:spPr>
          <a:xfrm>
            <a:off x="2888084" y="3319330"/>
            <a:ext cx="697627" cy="369332"/>
          </a:xfrm>
          <a:prstGeom prst="rect">
            <a:avLst/>
          </a:prstGeom>
          <a:noFill/>
        </p:spPr>
        <p:txBody>
          <a:bodyPr wrap="none" rtlCol="0">
            <a:spAutoFit/>
          </a:bodyPr>
          <a:lstStyle/>
          <a:p>
            <a:r>
              <a:rPr lang="en-US" altLang="zh-CN" dirty="0"/>
              <a:t>2016</a:t>
            </a:r>
            <a:endParaRPr lang="zh-CN" altLang="en-US" dirty="0"/>
          </a:p>
        </p:txBody>
      </p:sp>
      <p:sp>
        <p:nvSpPr>
          <p:cNvPr id="11" name="文本框 10"/>
          <p:cNvSpPr txBox="1"/>
          <p:nvPr/>
        </p:nvSpPr>
        <p:spPr>
          <a:xfrm>
            <a:off x="3864486" y="3294550"/>
            <a:ext cx="1261884" cy="369332"/>
          </a:xfrm>
          <a:prstGeom prst="rect">
            <a:avLst/>
          </a:prstGeom>
          <a:noFill/>
        </p:spPr>
        <p:txBody>
          <a:bodyPr wrap="none" rtlCol="0">
            <a:spAutoFit/>
          </a:bodyPr>
          <a:lstStyle/>
          <a:p>
            <a:r>
              <a:rPr lang="zh-CN" altLang="en-US" dirty="0"/>
              <a:t>数媒</a:t>
            </a:r>
            <a:r>
              <a:rPr lang="en-US" altLang="zh-CN" dirty="0"/>
              <a:t>+</a:t>
            </a:r>
            <a:r>
              <a:rPr lang="zh-CN" altLang="en-US" dirty="0"/>
              <a:t>软工</a:t>
            </a:r>
          </a:p>
        </p:txBody>
      </p:sp>
      <p:sp>
        <p:nvSpPr>
          <p:cNvPr id="12" name="文本框 11"/>
          <p:cNvSpPr txBox="1"/>
          <p:nvPr/>
        </p:nvSpPr>
        <p:spPr>
          <a:xfrm>
            <a:off x="2887442" y="2067968"/>
            <a:ext cx="697627" cy="369332"/>
          </a:xfrm>
          <a:prstGeom prst="rect">
            <a:avLst/>
          </a:prstGeom>
          <a:noFill/>
        </p:spPr>
        <p:txBody>
          <a:bodyPr wrap="none" rtlCol="0">
            <a:spAutoFit/>
          </a:bodyPr>
          <a:lstStyle/>
          <a:p>
            <a:r>
              <a:rPr lang="en-US" altLang="zh-CN" dirty="0"/>
              <a:t>2013</a:t>
            </a:r>
            <a:endParaRPr lang="zh-CN" altLang="en-US" dirty="0"/>
          </a:p>
        </p:txBody>
      </p:sp>
      <p:sp>
        <p:nvSpPr>
          <p:cNvPr id="13" name="文本框 12"/>
          <p:cNvSpPr txBox="1"/>
          <p:nvPr/>
        </p:nvSpPr>
        <p:spPr>
          <a:xfrm>
            <a:off x="4137364" y="2067968"/>
            <a:ext cx="646331" cy="369332"/>
          </a:xfrm>
          <a:prstGeom prst="rect">
            <a:avLst/>
          </a:prstGeom>
          <a:noFill/>
        </p:spPr>
        <p:txBody>
          <a:bodyPr wrap="none" rtlCol="0">
            <a:spAutoFit/>
          </a:bodyPr>
          <a:lstStyle/>
          <a:p>
            <a:r>
              <a:rPr lang="zh-CN" altLang="en-US" dirty="0"/>
              <a:t>数媒</a:t>
            </a:r>
          </a:p>
        </p:txBody>
      </p:sp>
      <p:sp>
        <p:nvSpPr>
          <p:cNvPr id="14" name="文本框 13"/>
          <p:cNvSpPr txBox="1"/>
          <p:nvPr/>
        </p:nvSpPr>
        <p:spPr>
          <a:xfrm>
            <a:off x="7700156" y="2040534"/>
            <a:ext cx="902811" cy="369332"/>
          </a:xfrm>
          <a:prstGeom prst="rect">
            <a:avLst/>
          </a:prstGeom>
          <a:noFill/>
        </p:spPr>
        <p:txBody>
          <a:bodyPr wrap="none" rtlCol="0">
            <a:spAutoFit/>
          </a:bodyPr>
          <a:lstStyle/>
          <a:p>
            <a:r>
              <a:rPr lang="en-US" altLang="zh-CN" dirty="0"/>
              <a:t>DirectX</a:t>
            </a:r>
            <a:endParaRPr lang="zh-CN" altLang="en-US" dirty="0"/>
          </a:p>
        </p:txBody>
      </p:sp>
      <p:sp>
        <p:nvSpPr>
          <p:cNvPr id="15" name="文本框 14"/>
          <p:cNvSpPr txBox="1"/>
          <p:nvPr/>
        </p:nvSpPr>
        <p:spPr>
          <a:xfrm>
            <a:off x="7700156" y="3013364"/>
            <a:ext cx="1069524" cy="369332"/>
          </a:xfrm>
          <a:prstGeom prst="rect">
            <a:avLst/>
          </a:prstGeom>
          <a:noFill/>
        </p:spPr>
        <p:txBody>
          <a:bodyPr wrap="none" rtlCol="0">
            <a:spAutoFit/>
          </a:bodyPr>
          <a:lstStyle/>
          <a:p>
            <a:r>
              <a:rPr lang="en-US" altLang="zh-CN" dirty="0"/>
              <a:t>Unity 3D</a:t>
            </a:r>
            <a:endParaRPr lang="zh-CN" altLang="en-US" dirty="0"/>
          </a:p>
        </p:txBody>
      </p:sp>
      <p:sp>
        <p:nvSpPr>
          <p:cNvPr id="16" name="文本框 15"/>
          <p:cNvSpPr txBox="1"/>
          <p:nvPr/>
        </p:nvSpPr>
        <p:spPr>
          <a:xfrm>
            <a:off x="5318191" y="2067968"/>
            <a:ext cx="1099981" cy="369332"/>
          </a:xfrm>
          <a:prstGeom prst="rect">
            <a:avLst/>
          </a:prstGeom>
          <a:noFill/>
        </p:spPr>
        <p:txBody>
          <a:bodyPr wrap="none" rtlCol="0">
            <a:spAutoFit/>
          </a:bodyPr>
          <a:lstStyle/>
          <a:p>
            <a:r>
              <a:rPr lang="zh-CN" altLang="en-US" dirty="0"/>
              <a:t>设计理论</a:t>
            </a:r>
          </a:p>
        </p:txBody>
      </p:sp>
      <p:sp>
        <p:nvSpPr>
          <p:cNvPr id="17" name="箭头: 下 8"/>
          <p:cNvSpPr/>
          <p:nvPr/>
        </p:nvSpPr>
        <p:spPr>
          <a:xfrm>
            <a:off x="5739549" y="2581316"/>
            <a:ext cx="255250" cy="1872208"/>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5976219" y="2620522"/>
            <a:ext cx="103777" cy="1558984"/>
          </a:xfrm>
          <a:prstGeom prst="rect">
            <a:avLst/>
          </a:prstGeom>
          <a:noFill/>
        </p:spPr>
        <p:txBody>
          <a:bodyPr wrap="square" rtlCol="0">
            <a:spAutoFit/>
          </a:bodyPr>
          <a:lstStyle/>
          <a:p>
            <a:r>
              <a:rPr lang="zh-CN" altLang="en-US" sz="1200" dirty="0"/>
              <a:t>不断增加技术知识</a:t>
            </a:r>
          </a:p>
        </p:txBody>
      </p:sp>
      <p:sp>
        <p:nvSpPr>
          <p:cNvPr id="19" name="文本框 18"/>
          <p:cNvSpPr txBox="1"/>
          <p:nvPr/>
        </p:nvSpPr>
        <p:spPr>
          <a:xfrm>
            <a:off x="2906449" y="5173604"/>
            <a:ext cx="697627" cy="369332"/>
          </a:xfrm>
          <a:prstGeom prst="rect">
            <a:avLst/>
          </a:prstGeom>
          <a:noFill/>
        </p:spPr>
        <p:txBody>
          <a:bodyPr wrap="none" rtlCol="0">
            <a:spAutoFit/>
          </a:bodyPr>
          <a:lstStyle/>
          <a:p>
            <a:r>
              <a:rPr lang="en-US" altLang="zh-CN" dirty="0"/>
              <a:t>2022</a:t>
            </a:r>
            <a:endParaRPr lang="zh-CN" altLang="en-US" dirty="0"/>
          </a:p>
        </p:txBody>
      </p:sp>
      <p:sp>
        <p:nvSpPr>
          <p:cNvPr id="20" name="文本框 19"/>
          <p:cNvSpPr txBox="1"/>
          <p:nvPr/>
        </p:nvSpPr>
        <p:spPr>
          <a:xfrm>
            <a:off x="7700156" y="5173604"/>
            <a:ext cx="1069524" cy="369332"/>
          </a:xfrm>
          <a:prstGeom prst="rect">
            <a:avLst/>
          </a:prstGeom>
          <a:noFill/>
        </p:spPr>
        <p:txBody>
          <a:bodyPr wrap="none" rtlCol="0">
            <a:spAutoFit/>
          </a:bodyPr>
          <a:lstStyle/>
          <a:p>
            <a:r>
              <a:rPr lang="en-US" altLang="zh-CN" dirty="0"/>
              <a:t>Unity 3D</a:t>
            </a:r>
            <a:endParaRPr lang="zh-CN" altLang="en-US" dirty="0"/>
          </a:p>
        </p:txBody>
      </p:sp>
      <p:sp>
        <p:nvSpPr>
          <p:cNvPr id="21" name="文本框 20"/>
          <p:cNvSpPr txBox="1"/>
          <p:nvPr/>
        </p:nvSpPr>
        <p:spPr>
          <a:xfrm>
            <a:off x="2909748" y="5603896"/>
            <a:ext cx="697627" cy="369332"/>
          </a:xfrm>
          <a:prstGeom prst="rect">
            <a:avLst/>
          </a:prstGeom>
          <a:noFill/>
        </p:spPr>
        <p:txBody>
          <a:bodyPr wrap="none" rtlCol="0">
            <a:spAutoFit/>
          </a:bodyPr>
          <a:lstStyle/>
          <a:p>
            <a:r>
              <a:rPr lang="en-US" altLang="zh-CN" dirty="0"/>
              <a:t>2023</a:t>
            </a:r>
            <a:endParaRPr lang="zh-CN" altLang="en-US" dirty="0"/>
          </a:p>
        </p:txBody>
      </p:sp>
      <p:sp>
        <p:nvSpPr>
          <p:cNvPr id="22" name="文本框 21"/>
          <p:cNvSpPr txBox="1"/>
          <p:nvPr/>
        </p:nvSpPr>
        <p:spPr>
          <a:xfrm>
            <a:off x="7703455" y="5603896"/>
            <a:ext cx="1069524" cy="369332"/>
          </a:xfrm>
          <a:prstGeom prst="rect">
            <a:avLst/>
          </a:prstGeom>
          <a:noFill/>
        </p:spPr>
        <p:txBody>
          <a:bodyPr wrap="none" rtlCol="0">
            <a:spAutoFit/>
          </a:bodyPr>
          <a:lstStyle/>
          <a:p>
            <a:r>
              <a:rPr lang="en-US" altLang="zh-CN" dirty="0"/>
              <a:t>Unity 3D</a:t>
            </a:r>
            <a:endParaRPr lang="zh-CN" altLang="en-US" dirty="0"/>
          </a:p>
        </p:txBody>
      </p:sp>
      <p:sp>
        <p:nvSpPr>
          <p:cNvPr id="23" name="文本框 22"/>
          <p:cNvSpPr txBox="1"/>
          <p:nvPr/>
        </p:nvSpPr>
        <p:spPr>
          <a:xfrm>
            <a:off x="5278632" y="5603896"/>
            <a:ext cx="1261884" cy="369332"/>
          </a:xfrm>
          <a:prstGeom prst="rect">
            <a:avLst/>
          </a:prstGeom>
          <a:noFill/>
        </p:spPr>
        <p:txBody>
          <a:bodyPr wrap="none" rtlCol="0">
            <a:spAutoFit/>
          </a:bodyPr>
          <a:lstStyle/>
          <a:p>
            <a:r>
              <a:rPr lang="zh-CN" altLang="en-US" dirty="0"/>
              <a:t>线上</a:t>
            </a:r>
            <a:r>
              <a:rPr lang="en-US" altLang="zh-CN" dirty="0"/>
              <a:t>+</a:t>
            </a:r>
            <a:r>
              <a:rPr lang="zh-CN" altLang="en-US" dirty="0"/>
              <a:t>线下</a:t>
            </a:r>
          </a:p>
        </p:txBody>
      </p:sp>
      <p:sp>
        <p:nvSpPr>
          <p:cNvPr id="24" name="文本框 23"/>
          <p:cNvSpPr txBox="1"/>
          <p:nvPr/>
        </p:nvSpPr>
        <p:spPr>
          <a:xfrm>
            <a:off x="2906449" y="4771798"/>
            <a:ext cx="697627" cy="369332"/>
          </a:xfrm>
          <a:prstGeom prst="rect">
            <a:avLst/>
          </a:prstGeom>
          <a:noFill/>
        </p:spPr>
        <p:txBody>
          <a:bodyPr wrap="none" rtlCol="0">
            <a:spAutoFit/>
          </a:bodyPr>
          <a:lstStyle/>
          <a:p>
            <a:r>
              <a:rPr lang="en-US" altLang="zh-CN" dirty="0"/>
              <a:t>2021</a:t>
            </a:r>
            <a:endParaRPr lang="zh-CN" altLang="en-US" dirty="0"/>
          </a:p>
        </p:txBody>
      </p:sp>
      <p:sp>
        <p:nvSpPr>
          <p:cNvPr id="25" name="文本框 24"/>
          <p:cNvSpPr txBox="1"/>
          <p:nvPr/>
        </p:nvSpPr>
        <p:spPr>
          <a:xfrm>
            <a:off x="5347878" y="4766802"/>
            <a:ext cx="1107996" cy="369332"/>
          </a:xfrm>
          <a:prstGeom prst="rect">
            <a:avLst/>
          </a:prstGeom>
          <a:noFill/>
        </p:spPr>
        <p:txBody>
          <a:bodyPr wrap="none" rtlCol="0">
            <a:spAutoFit/>
          </a:bodyPr>
          <a:lstStyle/>
          <a:p>
            <a:r>
              <a:rPr lang="zh-CN" altLang="en-US" dirty="0"/>
              <a:t>设计思维</a:t>
            </a:r>
          </a:p>
        </p:txBody>
      </p:sp>
      <p:sp>
        <p:nvSpPr>
          <p:cNvPr id="26" name="文本框 25"/>
          <p:cNvSpPr txBox="1"/>
          <p:nvPr/>
        </p:nvSpPr>
        <p:spPr>
          <a:xfrm>
            <a:off x="7696316" y="4766802"/>
            <a:ext cx="854721" cy="369332"/>
          </a:xfrm>
          <a:prstGeom prst="rect">
            <a:avLst/>
          </a:prstGeom>
          <a:noFill/>
        </p:spPr>
        <p:txBody>
          <a:bodyPr wrap="none" rtlCol="0">
            <a:spAutoFit/>
          </a:bodyPr>
          <a:lstStyle/>
          <a:p>
            <a:r>
              <a:rPr lang="en-US" altLang="zh-CN" dirty="0"/>
              <a:t>Cocos </a:t>
            </a:r>
            <a:endParaRPr lang="zh-CN" altLang="en-US" dirty="0"/>
          </a:p>
        </p:txBody>
      </p:sp>
      <p:sp>
        <p:nvSpPr>
          <p:cNvPr id="27" name="文本框 26"/>
          <p:cNvSpPr txBox="1"/>
          <p:nvPr/>
        </p:nvSpPr>
        <p:spPr>
          <a:xfrm>
            <a:off x="5318191" y="5185349"/>
            <a:ext cx="1107996" cy="369332"/>
          </a:xfrm>
          <a:prstGeom prst="rect">
            <a:avLst/>
          </a:prstGeom>
          <a:noFill/>
        </p:spPr>
        <p:txBody>
          <a:bodyPr wrap="none" rtlCol="0">
            <a:spAutoFit/>
          </a:bodyPr>
          <a:lstStyle/>
          <a:p>
            <a:r>
              <a:rPr lang="zh-CN" altLang="en-US" dirty="0"/>
              <a:t>项目奖励</a:t>
            </a:r>
          </a:p>
        </p:txBody>
      </p:sp>
      <p:sp>
        <p:nvSpPr>
          <p:cNvPr id="28" name="文本框 27"/>
          <p:cNvSpPr txBox="1"/>
          <p:nvPr/>
        </p:nvSpPr>
        <p:spPr>
          <a:xfrm>
            <a:off x="2930452" y="5971238"/>
            <a:ext cx="671979" cy="369332"/>
          </a:xfrm>
          <a:prstGeom prst="rect">
            <a:avLst/>
          </a:prstGeom>
          <a:noFill/>
        </p:spPr>
        <p:txBody>
          <a:bodyPr wrap="none" rtlCol="0">
            <a:spAutoFit/>
          </a:bodyPr>
          <a:lstStyle/>
          <a:p>
            <a:r>
              <a:rPr lang="en-US" altLang="zh-CN" dirty="0">
                <a:solidFill>
                  <a:schemeClr val="accent2"/>
                </a:solidFill>
              </a:rPr>
              <a:t>2024</a:t>
            </a:r>
            <a:endParaRPr lang="zh-CN" altLang="en-US" dirty="0">
              <a:solidFill>
                <a:schemeClr val="accent2"/>
              </a:solidFill>
            </a:endParaRPr>
          </a:p>
        </p:txBody>
      </p:sp>
      <p:sp>
        <p:nvSpPr>
          <p:cNvPr id="29" name="文本框 28"/>
          <p:cNvSpPr txBox="1"/>
          <p:nvPr/>
        </p:nvSpPr>
        <p:spPr>
          <a:xfrm>
            <a:off x="7325953" y="5971238"/>
            <a:ext cx="1771639" cy="369332"/>
          </a:xfrm>
          <a:prstGeom prst="rect">
            <a:avLst/>
          </a:prstGeom>
          <a:noFill/>
        </p:spPr>
        <p:txBody>
          <a:bodyPr wrap="none" rtlCol="0">
            <a:spAutoFit/>
          </a:bodyPr>
          <a:lstStyle/>
          <a:p>
            <a:r>
              <a:rPr lang="en-US" altLang="zh-CN" dirty="0">
                <a:solidFill>
                  <a:schemeClr val="accent2"/>
                </a:solidFill>
              </a:rPr>
              <a:t>Unity 3D/Unreal</a:t>
            </a:r>
            <a:endParaRPr lang="zh-CN" altLang="en-US" dirty="0">
              <a:solidFill>
                <a:schemeClr val="accent2"/>
              </a:solidFill>
            </a:endParaRPr>
          </a:p>
        </p:txBody>
      </p:sp>
      <p:sp>
        <p:nvSpPr>
          <p:cNvPr id="30" name="文本框 29"/>
          <p:cNvSpPr txBox="1"/>
          <p:nvPr/>
        </p:nvSpPr>
        <p:spPr>
          <a:xfrm>
            <a:off x="5117046" y="5971238"/>
            <a:ext cx="1569660" cy="369332"/>
          </a:xfrm>
          <a:prstGeom prst="rect">
            <a:avLst/>
          </a:prstGeom>
          <a:noFill/>
        </p:spPr>
        <p:txBody>
          <a:bodyPr wrap="none" rtlCol="0">
            <a:spAutoFit/>
          </a:bodyPr>
          <a:lstStyle/>
          <a:p>
            <a:r>
              <a:rPr lang="en-US" altLang="zh-CN" dirty="0">
                <a:solidFill>
                  <a:schemeClr val="accent2"/>
                </a:solidFill>
              </a:rPr>
              <a:t>MOOC</a:t>
            </a:r>
            <a:r>
              <a:rPr lang="zh-CN" altLang="en-US" dirty="0">
                <a:solidFill>
                  <a:schemeClr val="accent2"/>
                </a:solidFill>
              </a:rPr>
              <a:t>、教材</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教改背景</a:t>
            </a:r>
          </a:p>
        </p:txBody>
      </p:sp>
      <p:sp>
        <p:nvSpPr>
          <p:cNvPr id="31" name="竖排文字占位符 2"/>
          <p:cNvSpPr>
            <a:spLocks noGrp="1"/>
          </p:cNvSpPr>
          <p:nvPr>
            <p:ph type="body" orient="vert" idx="1"/>
          </p:nvPr>
        </p:nvSpPr>
        <p:spPr>
          <a:xfrm>
            <a:off x="954403" y="1638300"/>
            <a:ext cx="10515600" cy="4429690"/>
          </a:xfrm>
        </p:spPr>
        <p:txBody>
          <a:bodyPr>
            <a:normAutofit/>
          </a:bodyPr>
          <a:lstStyle/>
          <a:p>
            <a:r>
              <a:rPr kumimoji="1" lang="zh-CN" altLang="en-US" dirty="0"/>
              <a:t>创新人才培养</a:t>
            </a:r>
            <a:endParaRPr kumimoji="1" lang="en-US" altLang="zh-CN" dirty="0"/>
          </a:p>
          <a:p>
            <a:pPr lvl="1"/>
            <a:r>
              <a:rPr kumimoji="1" lang="zh-CN" altLang="en-US" dirty="0"/>
              <a:t>推进教育创新，培养具有创造力的学习者是当前教育领域关注的焦点</a:t>
            </a:r>
            <a:endParaRPr kumimoji="1" lang="en-US" altLang="zh-CN" dirty="0"/>
          </a:p>
          <a:p>
            <a:pPr lvl="1"/>
            <a:r>
              <a:rPr kumimoji="1" lang="zh-CN" altLang="en-US" dirty="0"/>
              <a:t>设计思维作为一种新的理念、方法和策略框架，契合了当前世界对创新型人才的培养需求</a:t>
            </a:r>
            <a:endParaRPr kumimoji="1" lang="en-US" altLang="zh-CN" dirty="0"/>
          </a:p>
          <a:p>
            <a:pPr lvl="1"/>
            <a:r>
              <a:rPr kumimoji="1" lang="zh-CN" altLang="en-US" dirty="0"/>
              <a:t>设计思维所具有的问题导向、作品导向、反复迭代、合作分享、技术支持、促进高级思维能力发展等特征，决定了其在课堂教学、课程设计和学校教育中的应用潜力和路径</a:t>
            </a:r>
            <a:endParaRPr kumimoji="1" lang="en-US" altLang="zh-CN" dirty="0"/>
          </a:p>
          <a:p>
            <a:pPr lvl="1"/>
            <a:r>
              <a:rPr kumimoji="1" lang="zh-CN" altLang="en-US" dirty="0"/>
              <a:t>在游戏设计教育中融入设计思维理念，有助于让学生更好的理解设计过程、作为一种沟通语言帮助学生在设计过程中培养协作能力、帮助培养学生的思考和辩论能力等</a:t>
            </a:r>
            <a:endParaRPr kumimoji="1" lang="en-GB" altLang="zh-CN" dirty="0"/>
          </a:p>
          <a:p>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教改背景</a:t>
            </a:r>
          </a:p>
        </p:txBody>
      </p:sp>
      <p:sp>
        <p:nvSpPr>
          <p:cNvPr id="31" name="竖排文字占位符 2"/>
          <p:cNvSpPr>
            <a:spLocks noGrp="1"/>
          </p:cNvSpPr>
          <p:nvPr>
            <p:ph type="body" orient="vert" idx="1"/>
          </p:nvPr>
        </p:nvSpPr>
        <p:spPr>
          <a:xfrm>
            <a:off x="954403" y="1638300"/>
            <a:ext cx="10515600" cy="4429690"/>
          </a:xfrm>
        </p:spPr>
        <p:txBody>
          <a:bodyPr>
            <a:normAutofit/>
          </a:bodyPr>
          <a:lstStyle/>
          <a:p>
            <a:r>
              <a:rPr kumimoji="1" lang="zh-CN" altLang="en-US" dirty="0"/>
              <a:t>课程思政</a:t>
            </a:r>
            <a:endParaRPr kumimoji="1" lang="en-GB" altLang="zh-CN" dirty="0"/>
          </a:p>
          <a:p>
            <a:pPr lvl="1"/>
            <a:r>
              <a:rPr kumimoji="1" lang="zh-CN" altLang="en-US" dirty="0"/>
              <a:t>全面推进课程思政建设是落实立德树人根本任务的战略举措，也是提高人才培养质量的重要任务</a:t>
            </a:r>
          </a:p>
          <a:p>
            <a:pPr lvl="1"/>
            <a:r>
              <a:rPr kumimoji="1" lang="zh-CN" altLang="en-US" dirty="0"/>
              <a:t>推进课程思政建设，就是要寓价值观引导于知识传授和能力培养之中，帮助学生塑造正确的世界观、人生观、价值观，顺应历史潮流，适应新时代要求</a:t>
            </a:r>
          </a:p>
        </p:txBody>
      </p:sp>
      <p:pic>
        <p:nvPicPr>
          <p:cNvPr id="4" name="图片 3"/>
          <p:cNvPicPr>
            <a:picLocks noChangeAspect="1"/>
          </p:cNvPicPr>
          <p:nvPr/>
        </p:nvPicPr>
        <p:blipFill>
          <a:blip r:embed="rId3"/>
          <a:stretch>
            <a:fillRect/>
          </a:stretch>
        </p:blipFill>
        <p:spPr>
          <a:xfrm>
            <a:off x="3728545" y="3769772"/>
            <a:ext cx="5793828" cy="2298218"/>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1407</Words>
  <Application>Microsoft Office PowerPoint</Application>
  <PresentationFormat>宽屏</PresentationFormat>
  <Paragraphs>224</Paragraphs>
  <Slides>31</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等线</vt:lpstr>
      <vt:lpstr>等线 Light</vt:lpstr>
      <vt:lpstr>黑体</vt:lpstr>
      <vt:lpstr>庞门正道粗书体</vt:lpstr>
      <vt:lpstr>微软雅黑</vt:lpstr>
      <vt:lpstr>演示夏行楷</vt:lpstr>
      <vt:lpstr>Arial</vt:lpstr>
      <vt:lpstr>Office 主题​​</vt:lpstr>
      <vt:lpstr>PowerPoint 演示文稿</vt:lpstr>
      <vt:lpstr>PowerPoint 演示文稿</vt:lpstr>
      <vt:lpstr>PowerPoint 演示文稿</vt:lpstr>
      <vt:lpstr>课程特点</vt:lpstr>
      <vt:lpstr>课程特点</vt:lpstr>
      <vt:lpstr>课程目标</vt:lpstr>
      <vt:lpstr>历史沿革</vt:lpstr>
      <vt:lpstr>教改背景</vt:lpstr>
      <vt:lpstr>教改背景</vt:lpstr>
      <vt:lpstr>教改背景</vt:lpstr>
      <vt:lpstr>教改背景</vt:lpstr>
      <vt:lpstr>教改背景</vt:lpstr>
      <vt:lpstr>教改背景</vt:lpstr>
      <vt:lpstr>教改背景</vt:lpstr>
      <vt:lpstr>教学计划（软工）</vt:lpstr>
      <vt:lpstr>考核方式（软工）</vt:lpstr>
      <vt:lpstr>教学计划（数媒）</vt:lpstr>
      <vt:lpstr>考核方式（数媒）</vt:lpstr>
      <vt:lpstr>PowerPoint 演示文稿</vt:lpstr>
      <vt:lpstr>理论</vt:lpstr>
      <vt:lpstr>实验（Unity）</vt:lpstr>
      <vt:lpstr>实验(Cocos)</vt:lpstr>
      <vt:lpstr>PowerPoint 演示文稿</vt:lpstr>
      <vt:lpstr>3W(软工)</vt:lpstr>
      <vt:lpstr>3W(数媒)</vt:lpstr>
      <vt:lpstr>PowerPoint 演示文稿</vt:lpstr>
      <vt:lpstr>参考书</vt:lpstr>
      <vt:lpstr>线上资源</vt:lpstr>
      <vt:lpstr>线上资源</vt:lpstr>
      <vt:lpstr>线上资源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weijun</dc:creator>
  <cp:lastModifiedBy>Juncong Lin</cp:lastModifiedBy>
  <cp:revision>189</cp:revision>
  <dcterms:created xsi:type="dcterms:W3CDTF">2025-02-20T05:19:41Z</dcterms:created>
  <dcterms:modified xsi:type="dcterms:W3CDTF">2025-02-20T09:18:23Z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ACB960C8CCA75D936DBBB6676D9FA7CD_42</vt:lpwstr>
  </property>
  <property fmtid="{D5CDD505-2E9C-101B-9397-08002B2CF9AE}" pid="3" name="KSOProductBuildVer">
    <vt:lpwstr>2052-5.5.1.7991</vt:lpwstr>
  </property>
</Properties>
</file>